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7" r:id="rId2"/>
    <p:sldMasterId id="2147483653" r:id="rId3"/>
  </p:sldMasterIdLst>
  <p:notesMasterIdLst>
    <p:notesMasterId r:id="rId5"/>
  </p:notesMasterIdLst>
  <p:handoutMasterIdLst>
    <p:handoutMasterId r:id="rId6"/>
  </p:handoutMasterIdLst>
  <p:sldIdLst>
    <p:sldId id="259" r:id="rId4"/>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581">
          <p15:clr>
            <a:srgbClr val="A4A3A4"/>
          </p15:clr>
        </p15:guide>
        <p15:guide id="6" pos="27069">
          <p15:clr>
            <a:srgbClr val="A4A3A4"/>
          </p15:clr>
        </p15:guide>
        <p15:guide id="7" pos="245">
          <p15:clr>
            <a:srgbClr val="A4A3A4"/>
          </p15:clr>
        </p15:guide>
        <p15:guide id="8" pos="2736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2C33"/>
    <a:srgbClr val="FFEEF6"/>
    <a:srgbClr val="F8F2F7"/>
    <a:srgbClr val="E6D9D9"/>
    <a:srgbClr val="FFE4EF"/>
    <a:srgbClr val="F9E7ED"/>
    <a:srgbClr val="F3F5FA"/>
    <a:srgbClr val="CDD2DE"/>
    <a:srgbClr val="E3E9E5"/>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autoAdjust="0"/>
    <p:restoredTop sz="93605" autoAdjust="0"/>
  </p:normalViewPr>
  <p:slideViewPr>
    <p:cSldViewPr snapToGrid="0" snapToObjects="1" showGuides="1">
      <p:cViewPr>
        <p:scale>
          <a:sx n="43" d="100"/>
          <a:sy n="43" d="100"/>
        </p:scale>
        <p:origin x="296" y="-1288"/>
      </p:cViewPr>
      <p:guideLst>
        <p:guide orient="horz" pos="3318"/>
        <p:guide orient="horz" pos="288"/>
        <p:guide orient="horz" pos="20160"/>
        <p:guide orient="horz"/>
        <p:guide pos="581"/>
        <p:guide pos="27069"/>
        <p:guide pos="245"/>
        <p:guide pos="27364"/>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commentAuthors" Target="commentAuthor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11" Type="http://schemas.openxmlformats.org/officeDocument/2006/relationships/tableStyles" Target="tableStyles.xml"/><Relationship Id="rId5" Type="http://schemas.openxmlformats.org/officeDocument/2006/relationships/notesMaster" Target="notesMasters/notesMaster1.xml"/><Relationship Id="rId1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4"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4.wmf"/><Relationship Id="rId1" Type="http://schemas.openxmlformats.org/officeDocument/2006/relationships/image" Target="../media/image3.wmf"/><Relationship Id="rId4" Type="http://schemas.openxmlformats.org/officeDocument/2006/relationships/image" Target="../media/image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4" Type="http://schemas.openxmlformats.org/officeDocument/2006/relationships/image" Target="../media/image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7/31/19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7/31/19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1518244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27923"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46076"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46074"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28410"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24306"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417094"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402536" y="554874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3390292" y="554874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390292"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390292"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3390292"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390292"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390292"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27923"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6" y="6295353"/>
            <a:ext cx="13591277"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922338" y="5431995"/>
            <a:ext cx="13573126"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922338" y="18240478"/>
            <a:ext cx="13592864"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942080" y="17409229"/>
            <a:ext cx="1357312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5154276" y="21595083"/>
            <a:ext cx="13571534"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5154276" y="20739663"/>
            <a:ext cx="1357153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5162215" y="6295353"/>
            <a:ext cx="13571534"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5154277" y="5431995"/>
            <a:ext cx="135794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9395741" y="5431995"/>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9395741" y="6295353"/>
            <a:ext cx="13576029"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9395741" y="17377122"/>
            <a:ext cx="13576029" cy="754045"/>
          </a:xfrm>
          <a:prstGeom prst="rect">
            <a:avLst/>
          </a:prstGeom>
          <a:noFill/>
        </p:spPr>
        <p:txBody>
          <a:bodyPr wrap="square" lIns="91436" tIns="91436" rIns="91436" bIns="91436" anchor="ctr" anchorCtr="0">
            <a:spAutoFit/>
          </a:bodyPr>
          <a:lstStyle>
            <a:lvl1pPr marL="0" indent="0" algn="ctr">
              <a:buNone/>
              <a:tabLst/>
              <a:defRPr sz="37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9390710" y="18157350"/>
            <a:ext cx="13581061"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9395741" y="25845657"/>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9395742" y="26625887"/>
            <a:ext cx="13581061"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6212225"/>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6" name="Text Placeholder 5"/>
          <p:cNvSpPr>
            <a:spLocks noGrp="1"/>
          </p:cNvSpPr>
          <p:nvPr>
            <p:ph type="body" sz="quarter" idx="11" hasCustomPrompt="1"/>
          </p:nvPr>
        </p:nvSpPr>
        <p:spPr>
          <a:xfrm>
            <a:off x="922341" y="5348867"/>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902598" y="15043762"/>
            <a:ext cx="1005840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0" name="Text Placeholder 5"/>
          <p:cNvSpPr>
            <a:spLocks noGrp="1"/>
          </p:cNvSpPr>
          <p:nvPr>
            <p:ph type="body" sz="quarter" idx="20" hasCustomPrompt="1"/>
          </p:nvPr>
        </p:nvSpPr>
        <p:spPr>
          <a:xfrm>
            <a:off x="922339"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1587163" y="6204287"/>
            <a:ext cx="2072004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2" name="Text Placeholder 5"/>
          <p:cNvSpPr>
            <a:spLocks noGrp="1"/>
          </p:cNvSpPr>
          <p:nvPr>
            <p:ph type="body" sz="quarter" idx="22" hasCustomPrompt="1"/>
          </p:nvPr>
        </p:nvSpPr>
        <p:spPr>
          <a:xfrm>
            <a:off x="11587164" y="5348867"/>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(header)  MATERIALS &amp; METHODS</a:t>
            </a:r>
          </a:p>
        </p:txBody>
      </p:sp>
      <p:sp>
        <p:nvSpPr>
          <p:cNvPr id="23" name="Text Placeholder 3"/>
          <p:cNvSpPr>
            <a:spLocks noGrp="1"/>
          </p:cNvSpPr>
          <p:nvPr>
            <p:ph type="body" sz="quarter" idx="23" hasCustomPrompt="1"/>
          </p:nvPr>
        </p:nvSpPr>
        <p:spPr>
          <a:xfrm>
            <a:off x="11587164" y="21896538"/>
            <a:ext cx="20720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4" name="Text Placeholder 5"/>
          <p:cNvSpPr>
            <a:spLocks noGrp="1"/>
          </p:cNvSpPr>
          <p:nvPr>
            <p:ph type="body" sz="quarter" idx="24" hasCustomPrompt="1"/>
          </p:nvPr>
        </p:nvSpPr>
        <p:spPr>
          <a:xfrm>
            <a:off x="11587162" y="21074746"/>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32905536" y="5348867"/>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32905536" y="6212225"/>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7" name="Text Placeholder 5"/>
          <p:cNvSpPr>
            <a:spLocks noGrp="1"/>
          </p:cNvSpPr>
          <p:nvPr>
            <p:ph type="body" sz="quarter" idx="27" hasCustomPrompt="1"/>
          </p:nvPr>
        </p:nvSpPr>
        <p:spPr>
          <a:xfrm>
            <a:off x="32905536"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32905536"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9" name="Text Placeholder 5"/>
          <p:cNvSpPr>
            <a:spLocks noGrp="1"/>
          </p:cNvSpPr>
          <p:nvPr>
            <p:ph type="body" sz="quarter" idx="29" hasCustomPrompt="1"/>
          </p:nvPr>
        </p:nvSpPr>
        <p:spPr>
          <a:xfrm>
            <a:off x="32905536" y="25669876"/>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32905536" y="26436774"/>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3.wmf"/><Relationship Id="rId18" Type="http://schemas.openxmlformats.org/officeDocument/2006/relationships/image" Target="../media/image10.jpeg"/><Relationship Id="rId3" Type="http://schemas.openxmlformats.org/officeDocument/2006/relationships/vmlDrawing" Target="../drawings/vmlDrawing1.vml"/><Relationship Id="rId7" Type="http://schemas.openxmlformats.org/officeDocument/2006/relationships/image" Target="../media/image8.png"/><Relationship Id="rId12" Type="http://schemas.openxmlformats.org/officeDocument/2006/relationships/oleObject" Target="../embeddings/oleObject3.bin"/><Relationship Id="rId17" Type="http://schemas.openxmlformats.org/officeDocument/2006/relationships/hyperlink" Target="http://www.facebook.com/pages/PosterPresentationscom/217914411419?v=app_4949752878&amp;ref=ts" TargetMode="External"/><Relationship Id="rId2" Type="http://schemas.openxmlformats.org/officeDocument/2006/relationships/theme" Target="../theme/theme1.xml"/><Relationship Id="rId16" Type="http://schemas.openxmlformats.org/officeDocument/2006/relationships/image" Target="../media/image4.wmf"/><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2.wmf"/><Relationship Id="rId5" Type="http://schemas.openxmlformats.org/officeDocument/2006/relationships/image" Target="../media/image6.png"/><Relationship Id="rId15" Type="http://schemas.openxmlformats.org/officeDocument/2006/relationships/oleObject" Target="../embeddings/oleObject4.bin"/><Relationship Id="rId10" Type="http://schemas.openxmlformats.org/officeDocument/2006/relationships/oleObject" Target="../embeddings/oleObject2.bin"/><Relationship Id="rId4" Type="http://schemas.openxmlformats.org/officeDocument/2006/relationships/image" Target="../media/image5.png"/><Relationship Id="rId9" Type="http://schemas.openxmlformats.org/officeDocument/2006/relationships/image" Target="../media/image1.wmf"/><Relationship Id="rId14" Type="http://schemas.openxmlformats.org/officeDocument/2006/relationships/image" Target="../media/image9.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wmf"/><Relationship Id="rId13" Type="http://schemas.openxmlformats.org/officeDocument/2006/relationships/image" Target="../media/image7.png"/><Relationship Id="rId18" Type="http://schemas.openxmlformats.org/officeDocument/2006/relationships/image" Target="../media/image2.wmf"/><Relationship Id="rId3" Type="http://schemas.openxmlformats.org/officeDocument/2006/relationships/vmlDrawing" Target="../drawings/vmlDrawing2.vml"/><Relationship Id="rId7" Type="http://schemas.openxmlformats.org/officeDocument/2006/relationships/oleObject" Target="../embeddings/oleObject6.bin"/><Relationship Id="rId12" Type="http://schemas.openxmlformats.org/officeDocument/2006/relationships/image" Target="../media/image6.png"/><Relationship Id="rId17" Type="http://schemas.openxmlformats.org/officeDocument/2006/relationships/oleObject" Target="../embeddings/oleObject8.bin"/><Relationship Id="rId2" Type="http://schemas.openxmlformats.org/officeDocument/2006/relationships/theme" Target="../theme/theme2.xml"/><Relationship Id="rId16" Type="http://schemas.openxmlformats.org/officeDocument/2006/relationships/image" Target="../media/image1.wmf"/><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3.wmf"/><Relationship Id="rId15" Type="http://schemas.openxmlformats.org/officeDocument/2006/relationships/oleObject" Target="../embeddings/oleObject7.bin"/><Relationship Id="rId10" Type="http://schemas.openxmlformats.org/officeDocument/2006/relationships/image" Target="../media/image10.jpeg"/><Relationship Id="rId4" Type="http://schemas.openxmlformats.org/officeDocument/2006/relationships/oleObject" Target="../embeddings/oleObject5.bin"/><Relationship Id="rId9" Type="http://schemas.openxmlformats.org/officeDocument/2006/relationships/hyperlink" Target="http://www.facebook.com/pages/PosterPresentationscom/217914411419?v=app_4949752878&amp;ref=ts" TargetMode="External"/><Relationship Id="rId14"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3.wmf"/><Relationship Id="rId18" Type="http://schemas.openxmlformats.org/officeDocument/2006/relationships/image" Target="../media/image10.jpeg"/><Relationship Id="rId3" Type="http://schemas.openxmlformats.org/officeDocument/2006/relationships/vmlDrawing" Target="../drawings/vmlDrawing3.vml"/><Relationship Id="rId7" Type="http://schemas.openxmlformats.org/officeDocument/2006/relationships/image" Target="../media/image8.png"/><Relationship Id="rId12" Type="http://schemas.openxmlformats.org/officeDocument/2006/relationships/oleObject" Target="../embeddings/oleObject11.bin"/><Relationship Id="rId17" Type="http://schemas.openxmlformats.org/officeDocument/2006/relationships/hyperlink" Target="http://www.facebook.com/pages/PosterPresentationscom/217914411419?v=app_4949752878&amp;ref=ts" TargetMode="External"/><Relationship Id="rId2" Type="http://schemas.openxmlformats.org/officeDocument/2006/relationships/theme" Target="../theme/theme3.xml"/><Relationship Id="rId16" Type="http://schemas.openxmlformats.org/officeDocument/2006/relationships/image" Target="../media/image4.wmf"/><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2.wmf"/><Relationship Id="rId5" Type="http://schemas.openxmlformats.org/officeDocument/2006/relationships/image" Target="../media/image6.png"/><Relationship Id="rId15" Type="http://schemas.openxmlformats.org/officeDocument/2006/relationships/oleObject" Target="../embeddings/oleObject12.bin"/><Relationship Id="rId10" Type="http://schemas.openxmlformats.org/officeDocument/2006/relationships/oleObject" Target="../embeddings/oleObject10.bin"/><Relationship Id="rId4" Type="http://schemas.openxmlformats.org/officeDocument/2006/relationships/image" Target="../media/image5.png"/><Relationship Id="rId9" Type="http://schemas.openxmlformats.org/officeDocument/2006/relationships/image" Target="../media/image1.wmf"/><Relationship Id="rId14"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0" name="Group 29"/>
          <p:cNvGrpSpPr/>
          <p:nvPr userDrawn="1"/>
        </p:nvGrpSpPr>
        <p:grpSpPr>
          <a:xfrm>
            <a:off x="-11225189" y="-1"/>
            <a:ext cx="11018865" cy="32918401"/>
            <a:chOff x="-11225189" y="-1"/>
            <a:chExt cx="11018865" cy="32918401"/>
          </a:xfrm>
        </p:grpSpPr>
        <p:sp>
          <p:nvSpPr>
            <p:cNvPr id="31" name="Rectangle 30"/>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a:solidFill>
                    <a:srgbClr val="FF0000"/>
                  </a:solidFill>
                  <a:latin typeface="Trebuchet MS" pitchFamily="34" charset="0"/>
                </a:rPr>
                <a:t>(—THIS SIDEBAR DOES NOT PRINT—)</a:t>
              </a:r>
              <a:endParaRPr lang="en-US" sz="3200" b="1" spc="600" dirty="0">
                <a:solidFill>
                  <a:schemeClr val="bg1"/>
                </a:solidFill>
                <a:latin typeface="Trebuchet MS" pitchFamily="34" charset="0"/>
              </a:endParaRPr>
            </a:p>
            <a:p>
              <a:pPr algn="ctr"/>
              <a:r>
                <a:rPr lang="en-US" sz="4000" b="1" spc="600" dirty="0">
                  <a:solidFill>
                    <a:schemeClr val="bg1"/>
                  </a:solidFill>
                  <a:latin typeface="Trebuchet MS" pitchFamily="34" charset="0"/>
                </a:rPr>
                <a:t>DESIGN</a:t>
              </a:r>
              <a:r>
                <a:rPr lang="en-US" sz="4000" b="1" spc="600" baseline="0" dirty="0">
                  <a:solidFill>
                    <a:schemeClr val="bg1"/>
                  </a:solidFill>
                  <a:latin typeface="Trebuchet MS" pitchFamily="34" charset="0"/>
                </a:rPr>
                <a:t> </a:t>
              </a:r>
              <a:r>
                <a:rPr lang="en-US" sz="4000" b="1" spc="600" dirty="0">
                  <a:solidFill>
                    <a:schemeClr val="bg1"/>
                  </a:solidFill>
                  <a:latin typeface="Trebuchet MS" pitchFamily="34" charset="0"/>
                </a:rPr>
                <a:t>GUIDE</a:t>
              </a:r>
            </a:p>
            <a:p>
              <a:pPr algn="ctr"/>
              <a:endParaRPr lang="en-US" sz="2800" b="1" dirty="0">
                <a:latin typeface="Trebuchet MS" pitchFamily="34" charset="0"/>
              </a:endParaRPr>
            </a:p>
            <a:p>
              <a:pPr defTabSz="3765639"/>
              <a:r>
                <a:rPr lang="en-US" sz="2800" i="0" dirty="0">
                  <a:latin typeface="Trebuchet MS" pitchFamily="34" charset="0"/>
                </a:rPr>
                <a:t>This PowerPoint</a:t>
              </a:r>
              <a:r>
                <a:rPr lang="en-US" sz="2800" i="0" baseline="0" dirty="0">
                  <a:latin typeface="Trebuchet MS" pitchFamily="34" charset="0"/>
                </a:rPr>
                <a:t> </a:t>
              </a:r>
              <a:r>
                <a:rPr lang="en-US" sz="2800" i="0" dirty="0">
                  <a:latin typeface="Trebuchet MS" pitchFamily="34" charset="0"/>
                </a:rPr>
                <a:t>2007 template produces</a:t>
              </a:r>
              <a:r>
                <a:rPr lang="en-US" sz="2800" i="0" baseline="0" dirty="0">
                  <a:latin typeface="Trebuchet MS" pitchFamily="34" charset="0"/>
                </a:rPr>
                <a:t> </a:t>
              </a:r>
              <a:r>
                <a:rPr lang="en-US" sz="2800" i="0" dirty="0">
                  <a:latin typeface="Trebuchet MS" pitchFamily="34" charset="0"/>
                </a:rPr>
                <a:t>a 36”x48” presentation poster. </a:t>
              </a:r>
              <a:r>
                <a:rPr lang="en-US" sz="2800" dirty="0">
                  <a:latin typeface="Trebuchet MS" pitchFamily="34" charset="0"/>
                </a:rPr>
                <a:t>You</a:t>
              </a:r>
              <a:r>
                <a:rPr lang="en-US" sz="2800" baseline="0" dirty="0">
                  <a:latin typeface="Trebuchet MS" pitchFamily="34" charset="0"/>
                </a:rPr>
                <a:t> can u</a:t>
              </a:r>
              <a:r>
                <a:rPr lang="en-US" sz="2800" dirty="0">
                  <a:latin typeface="Trebuchet MS" pitchFamily="34" charset="0"/>
                </a:rPr>
                <a:t>se</a:t>
              </a:r>
              <a:r>
                <a:rPr lang="en-US" sz="2800" baseline="0" dirty="0">
                  <a:latin typeface="Trebuchet MS" pitchFamily="34" charset="0"/>
                </a:rPr>
                <a:t> it to create your research poster and </a:t>
              </a:r>
              <a:r>
                <a:rPr lang="en-US" sz="2800" dirty="0">
                  <a:latin typeface="Trebuchet MS" pitchFamily="34" charset="0"/>
                </a:rPr>
                <a:t>save valuable time placing titles, subtitles,</a:t>
              </a:r>
              <a:r>
                <a:rPr lang="en-US" sz="2800" baseline="0" dirty="0">
                  <a:latin typeface="Trebuchet MS" pitchFamily="34" charset="0"/>
                </a:rPr>
                <a:t> text, and graphics</a:t>
              </a:r>
              <a:r>
                <a:rPr lang="en-US" sz="2800" dirty="0">
                  <a:latin typeface="Trebuchet MS" pitchFamily="34" charset="0"/>
                </a:rPr>
                <a:t>. </a:t>
              </a:r>
            </a:p>
            <a:p>
              <a:pPr defTabSz="3765639"/>
              <a:endParaRPr lang="en-US" sz="2800" dirty="0">
                <a:latin typeface="Trebuchet MS" pitchFamily="34" charset="0"/>
              </a:endParaRPr>
            </a:p>
            <a:p>
              <a:pPr defTabSz="4389219"/>
              <a:r>
                <a:rPr lang="en-US" sz="2800" dirty="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a:solidFill>
                    <a:srgbClr val="FFC000"/>
                  </a:solidFill>
                  <a:latin typeface="Trebuchet MS" pitchFamily="34" charset="0"/>
                </a:rPr>
                <a:t>PosterPresentations.com</a:t>
              </a:r>
              <a:r>
                <a:rPr lang="en-US" sz="2800" b="1" dirty="0">
                  <a:solidFill>
                    <a:schemeClr val="bg1"/>
                  </a:solidFill>
                  <a:latin typeface="Trebuchet MS" pitchFamily="34" charset="0"/>
                </a:rPr>
                <a:t> </a:t>
              </a:r>
              <a:r>
                <a:rPr lang="en-US" sz="2800" dirty="0">
                  <a:solidFill>
                    <a:schemeClr val="bg1"/>
                  </a:solidFill>
                  <a:latin typeface="Trebuchet MS" pitchFamily="34" charset="0"/>
                </a:rPr>
                <a:t>and click on HELP DESK.</a:t>
              </a:r>
            </a:p>
            <a:p>
              <a:pPr defTabSz="4389219"/>
              <a:endParaRPr lang="en-US" sz="2800" dirty="0">
                <a:latin typeface="Trebuchet MS" pitchFamily="34" charset="0"/>
              </a:endParaRPr>
            </a:p>
            <a:p>
              <a:pPr defTabSz="4389219"/>
              <a:r>
                <a:rPr lang="en-US" sz="2800" dirty="0">
                  <a:solidFill>
                    <a:schemeClr val="bg1"/>
                  </a:solidFill>
                  <a:latin typeface="Trebuchet MS" pitchFamily="34" charset="0"/>
                </a:rPr>
                <a:t>When</a:t>
              </a:r>
              <a:r>
                <a:rPr lang="en-US" sz="2800" baseline="0" dirty="0">
                  <a:solidFill>
                    <a:schemeClr val="bg1"/>
                  </a:solidFill>
                  <a:latin typeface="Trebuchet MS" pitchFamily="34" charset="0"/>
                </a:rPr>
                <a:t> you are ready to print your poster</a:t>
              </a:r>
              <a:r>
                <a:rPr lang="en-US" sz="2800" dirty="0">
                  <a:solidFill>
                    <a:schemeClr val="bg1"/>
                  </a:solidFill>
                  <a:latin typeface="Trebuchet MS" pitchFamily="34" charset="0"/>
                </a:rPr>
                <a:t>,</a:t>
              </a:r>
              <a:r>
                <a:rPr lang="en-US" sz="2800" baseline="0" dirty="0">
                  <a:solidFill>
                    <a:schemeClr val="bg1"/>
                  </a:solidFill>
                  <a:latin typeface="Trebuchet MS" pitchFamily="34" charset="0"/>
                </a:rPr>
                <a:t> go online to </a:t>
              </a:r>
              <a:r>
                <a:rPr lang="en-US" sz="2800" b="0" dirty="0">
                  <a:solidFill>
                    <a:schemeClr val="bg1"/>
                  </a:solidFill>
                  <a:latin typeface="Trebuchet MS" pitchFamily="34" charset="0"/>
                </a:rPr>
                <a:t>PosterPresentations.com</a:t>
              </a:r>
              <a:br>
                <a:rPr lang="en-US" sz="2800" dirty="0">
                  <a:solidFill>
                    <a:schemeClr val="bg1"/>
                  </a:solidFill>
                  <a:latin typeface="Trebuchet MS" pitchFamily="34" charset="0"/>
                </a:rPr>
              </a:br>
              <a:endParaRPr lang="en-US" sz="2800" dirty="0">
                <a:solidFill>
                  <a:schemeClr val="bg1"/>
                </a:solidFill>
                <a:latin typeface="Trebuchet MS" pitchFamily="34" charset="0"/>
              </a:endParaRPr>
            </a:p>
            <a:p>
              <a:pPr algn="l" defTabSz="3765639"/>
              <a:r>
                <a:rPr lang="en-US" sz="2800" b="0" dirty="0">
                  <a:solidFill>
                    <a:schemeClr val="bg1"/>
                  </a:solidFill>
                  <a:latin typeface="Trebuchet MS" pitchFamily="34" charset="0"/>
                </a:rPr>
                <a:t>Need</a:t>
              </a:r>
              <a:r>
                <a:rPr lang="en-US" sz="2800" b="0" baseline="0" dirty="0">
                  <a:solidFill>
                    <a:schemeClr val="bg1"/>
                  </a:solidFill>
                  <a:latin typeface="Trebuchet MS" pitchFamily="34" charset="0"/>
                </a:rPr>
                <a:t> assistance? Call us at </a:t>
              </a:r>
              <a:r>
                <a:rPr lang="en-US" sz="2800" b="0" dirty="0">
                  <a:solidFill>
                    <a:srgbClr val="FFC000"/>
                  </a:solidFill>
                  <a:latin typeface="Trebuchet MS" pitchFamily="34" charset="0"/>
                </a:rPr>
                <a:t>1.510.649.3001</a:t>
              </a:r>
            </a:p>
            <a:p>
              <a:pPr algn="l" defTabSz="3765639"/>
              <a:endParaRPr lang="en-US" sz="3600" b="1" dirty="0">
                <a:solidFill>
                  <a:srgbClr val="FFFF00"/>
                </a:solidFill>
                <a:latin typeface="Trebuchet MS" pitchFamily="34" charset="0"/>
              </a:endParaRPr>
            </a:p>
            <a:p>
              <a:pPr algn="ctr"/>
              <a:endParaRPr lang="en-US" sz="2400" b="1" dirty="0">
                <a:solidFill>
                  <a:schemeClr val="bg1"/>
                </a:solidFill>
                <a:latin typeface="Trebuchet MS" pitchFamily="34" charset="0"/>
              </a:endParaRPr>
            </a:p>
            <a:p>
              <a:pPr algn="ctr"/>
              <a:r>
                <a:rPr lang="en-US" sz="4000" b="1" spc="600" dirty="0">
                  <a:solidFill>
                    <a:schemeClr val="bg1"/>
                  </a:solidFill>
                  <a:latin typeface="Trebuchet MS" pitchFamily="34" charset="0"/>
                </a:rPr>
                <a:t>QUICK START</a:t>
              </a:r>
            </a:p>
            <a:p>
              <a:pPr algn="ctr"/>
              <a:endParaRPr lang="en-US" sz="32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Zoom in and out</a:t>
              </a:r>
            </a:p>
            <a:p>
              <a:pPr marL="1892300" indent="-1892300" algn="l" defTabSz="850900"/>
              <a:r>
                <a:rPr lang="en-US" sz="2400" b="0" baseline="0" dirty="0">
                  <a:solidFill>
                    <a:schemeClr val="bg1"/>
                  </a:solidFill>
                  <a:latin typeface="Trebuchet MS" pitchFamily="34" charset="0"/>
                </a:rPr>
                <a:t>	</a:t>
              </a:r>
              <a:r>
                <a:rPr lang="en-US" sz="2400" b="0" baseline="0" dirty="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a:solidFill>
                    <a:schemeClr val="bg1">
                      <a:lumMod val="75000"/>
                    </a:schemeClr>
                  </a:solidFill>
                  <a:latin typeface="Trebuchet MS" pitchFamily="34" charset="0"/>
                </a:rPr>
                <a:t>	</a:t>
              </a:r>
              <a:r>
                <a:rPr lang="en-US" sz="2400" b="0" baseline="0" dirty="0">
                  <a:solidFill>
                    <a:schemeClr val="bg1">
                      <a:lumMod val="75000"/>
                    </a:schemeClr>
                  </a:solidFill>
                  <a:latin typeface="Trebuchet MS" pitchFamily="34" charset="0"/>
                </a:rPr>
                <a:t>Go to VIEW &gt; ZOOM.</a:t>
              </a:r>
            </a:p>
            <a:p>
              <a:pPr algn="l"/>
              <a:endParaRPr lang="en-US" sz="2800" b="0"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Title, Authors, and Affiliations</a:t>
              </a:r>
            </a:p>
            <a:p>
              <a:pPr algn="l"/>
              <a:r>
                <a:rPr lang="en-US" sz="2400" b="0" baseline="0" dirty="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The font size of your title should be bigger than your name(s) and institution name(s).</a:t>
              </a:r>
            </a:p>
            <a:p>
              <a:pPr algn="l"/>
              <a:br>
                <a:rPr lang="en-US" sz="2800" b="1" baseline="0" dirty="0">
                  <a:solidFill>
                    <a:schemeClr val="bg1"/>
                  </a:solidFill>
                  <a:latin typeface="Trebuchet MS" pitchFamily="34" charset="0"/>
                </a:rPr>
              </a:br>
              <a:endParaRPr lang="en-US" sz="2800" b="1" dirty="0">
                <a:solidFill>
                  <a:schemeClr val="bg1"/>
                </a:solidFill>
                <a:latin typeface="Trebuchet MS" pitchFamily="34" charset="0"/>
              </a:endParaRPr>
            </a:p>
            <a:p>
              <a:pPr algn="ctr"/>
              <a:endParaRPr lang="en-US" sz="2800" b="1" dirty="0">
                <a:solidFill>
                  <a:srgbClr val="FFC000"/>
                </a:solidFill>
                <a:latin typeface="Trebuchet MS" pitchFamily="34" charset="0"/>
              </a:endParaRPr>
            </a:p>
            <a:p>
              <a:pPr algn="ctr"/>
              <a:endParaRPr lang="en-US" sz="2800" b="1" dirty="0">
                <a:solidFill>
                  <a:srgbClr val="FFC000"/>
                </a:solidFill>
                <a:latin typeface="Trebuchet MS" pitchFamily="34" charset="0"/>
              </a:endParaRPr>
            </a:p>
            <a:p>
              <a:pPr algn="ctr"/>
              <a:r>
                <a:rPr lang="en-US" sz="3200" b="1" dirty="0">
                  <a:solidFill>
                    <a:srgbClr val="FFC000"/>
                  </a:solidFill>
                  <a:latin typeface="Trebuchet MS" pitchFamily="34" charset="0"/>
                </a:rPr>
                <a:t>Adding Logos</a:t>
              </a:r>
              <a:r>
                <a:rPr lang="en-US" sz="3200" b="1" baseline="0" dirty="0">
                  <a:solidFill>
                    <a:srgbClr val="FFC000"/>
                  </a:solidFill>
                  <a:latin typeface="Trebuchet MS" pitchFamily="34" charset="0"/>
                </a:rPr>
                <a:t> / Seals</a:t>
              </a:r>
            </a:p>
            <a:p>
              <a:pPr algn="l"/>
              <a:r>
                <a:rPr lang="en-US" sz="24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spc="0"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See if your school’s logo is available on our free poster templates page.</a:t>
              </a:r>
            </a:p>
            <a:p>
              <a:pPr algn="l"/>
              <a:endParaRPr lang="en-US" sz="2400" b="0" baseline="0" dirty="0">
                <a:latin typeface="Trebuchet MS" pitchFamily="34" charset="0"/>
              </a:endParaRPr>
            </a:p>
            <a:p>
              <a:pPr algn="ctr"/>
              <a:r>
                <a:rPr lang="en-US" sz="3200" b="1" baseline="0" dirty="0">
                  <a:solidFill>
                    <a:srgbClr val="FFC000"/>
                  </a:solidFill>
                  <a:latin typeface="Trebuchet MS" pitchFamily="34" charset="0"/>
                </a:rPr>
                <a:t>Photographs / Graphics</a:t>
              </a:r>
            </a:p>
            <a:p>
              <a:pPr algn="l" defTabSz="977900"/>
              <a:r>
                <a:rPr lang="en-US" sz="24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a:solidFill>
                    <a:schemeClr val="bg1">
                      <a:lumMod val="75000"/>
                    </a:schemeClr>
                  </a:solidFill>
                  <a:latin typeface="Trebuchet MS" pitchFamily="34" charset="0"/>
                </a:rPr>
                <a:t>disproportionally.</a:t>
              </a:r>
            </a:p>
            <a:p>
              <a:pPr algn="l" defTabSz="977900"/>
              <a:endParaRPr lang="en-US" sz="2400" b="0" baseline="0" dirty="0">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r>
                <a:rPr lang="en-US" sz="3200" b="1" baseline="0" dirty="0">
                  <a:solidFill>
                    <a:srgbClr val="FFC000"/>
                  </a:solidFill>
                  <a:latin typeface="Trebuchet MS" pitchFamily="34" charset="0"/>
                </a:rPr>
                <a:t>Image Quality Check</a:t>
              </a:r>
            </a:p>
            <a:p>
              <a:pPr lvl="0" algn="l" defTabSz="977900"/>
              <a:r>
                <a:rPr lang="en-US" sz="2400" b="0" baseline="0" dirty="0">
                  <a:solidFill>
                    <a:schemeClr val="bg1">
                      <a:lumMod val="75000"/>
                    </a:schemeClr>
                  </a:solidFill>
                  <a:latin typeface="Trebuchet MS" pitchFamily="34" charset="0"/>
                </a:rPr>
                <a:t>Zoom in and look at your images at 100% magnification. If they look good they will print well. </a:t>
              </a:r>
              <a:endParaRPr lang="en-US" sz="2800" b="0" dirty="0">
                <a:latin typeface="Trebuchet MS" pitchFamily="34" charset="0"/>
              </a:endParaRPr>
            </a:p>
          </p:txBody>
        </p:sp>
        <p:cxnSp>
          <p:nvCxnSpPr>
            <p:cNvPr id="32" name="Straight Connector 31"/>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4"/>
            <a:stretch>
              <a:fillRect/>
            </a:stretch>
          </p:blipFill>
          <p:spPr>
            <a:xfrm>
              <a:off x="-10740740" y="10261718"/>
              <a:ext cx="1597666" cy="1201935"/>
            </a:xfrm>
            <a:prstGeom prst="rect">
              <a:avLst/>
            </a:prstGeom>
          </p:spPr>
        </p:pic>
        <p:pic>
          <p:nvPicPr>
            <p:cNvPr id="37" name="Picture 36"/>
            <p:cNvPicPr>
              <a:picLocks noChangeAspect="1"/>
            </p:cNvPicPr>
            <p:nvPr userDrawn="1"/>
          </p:nvPicPr>
          <p:blipFill>
            <a:blip r:embed="rId5"/>
            <a:stretch>
              <a:fillRect/>
            </a:stretch>
          </p:blipFill>
          <p:spPr>
            <a:xfrm>
              <a:off x="-10732765" y="15696927"/>
              <a:ext cx="9986808" cy="1053596"/>
            </a:xfrm>
            <a:prstGeom prst="rect">
              <a:avLst/>
            </a:prstGeom>
          </p:spPr>
        </p:pic>
        <p:grpSp>
          <p:nvGrpSpPr>
            <p:cNvPr id="38" name="Group 37"/>
            <p:cNvGrpSpPr/>
            <p:nvPr userDrawn="1"/>
          </p:nvGrpSpPr>
          <p:grpSpPr>
            <a:xfrm>
              <a:off x="-9744993" y="23540957"/>
              <a:ext cx="7531182" cy="2120439"/>
              <a:chOff x="-4470427" y="11016658"/>
              <a:chExt cx="3470785" cy="974220"/>
            </a:xfrm>
          </p:grpSpPr>
          <p:grpSp>
            <p:nvGrpSpPr>
              <p:cNvPr id="46" name="Group 45"/>
              <p:cNvGrpSpPr/>
              <p:nvPr userDrawn="1"/>
            </p:nvGrpSpPr>
            <p:grpSpPr>
              <a:xfrm>
                <a:off x="-2783495" y="11060886"/>
                <a:ext cx="624431" cy="893535"/>
                <a:chOff x="-3958697" y="11117435"/>
                <a:chExt cx="779338" cy="1280430"/>
              </a:xfrm>
            </p:grpSpPr>
            <p:pic>
              <p:nvPicPr>
                <p:cNvPr id="52" name="Picture 51"/>
                <p:cNvPicPr>
                  <a:picLocks noChangeAspect="1"/>
                </p:cNvPicPr>
                <p:nvPr userDrawn="1"/>
              </p:nvPicPr>
              <p:blipFill>
                <a:blip r:embed="rId6"/>
                <a:stretch>
                  <a:fillRect/>
                </a:stretch>
              </p:blipFill>
              <p:spPr>
                <a:xfrm>
                  <a:off x="-3948160" y="11117435"/>
                  <a:ext cx="768801" cy="1090857"/>
                </a:xfrm>
                <a:prstGeom prst="rect">
                  <a:avLst/>
                </a:prstGeom>
              </p:spPr>
            </p:pic>
            <p:sp>
              <p:nvSpPr>
                <p:cNvPr id="53" name="TextBox 52"/>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a:solidFill>
                        <a:schemeClr val="tx1"/>
                      </a:solidFill>
                    </a:rPr>
                    <a:t>ORIGINAL</a:t>
                  </a:r>
                </a:p>
              </p:txBody>
            </p:sp>
          </p:grpSp>
          <p:grpSp>
            <p:nvGrpSpPr>
              <p:cNvPr id="47" name="Group 46"/>
              <p:cNvGrpSpPr/>
              <p:nvPr userDrawn="1"/>
            </p:nvGrpSpPr>
            <p:grpSpPr>
              <a:xfrm>
                <a:off x="-2033159" y="11060889"/>
                <a:ext cx="1033517" cy="893529"/>
                <a:chOff x="-2921738" y="11200127"/>
                <a:chExt cx="1420279" cy="1227904"/>
              </a:xfrm>
            </p:grpSpPr>
            <p:pic>
              <p:nvPicPr>
                <p:cNvPr id="50" name="Picture 49"/>
                <p:cNvPicPr>
                  <a:picLocks noChangeAspect="1"/>
                </p:cNvPicPr>
                <p:nvPr userDrawn="1"/>
              </p:nvPicPr>
              <p:blipFill>
                <a:blip r:embed="rId6"/>
                <a:stretch>
                  <a:fillRect/>
                </a:stretch>
              </p:blipFill>
              <p:spPr>
                <a:xfrm>
                  <a:off x="-2921738" y="11200127"/>
                  <a:ext cx="1420279" cy="1029694"/>
                </a:xfrm>
                <a:prstGeom prst="rect">
                  <a:avLst/>
                </a:prstGeom>
              </p:spPr>
            </p:pic>
            <p:sp>
              <p:nvSpPr>
                <p:cNvPr id="51" name="TextBox 50"/>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a:solidFill>
                        <a:schemeClr val="bg1"/>
                      </a:solidFill>
                    </a:rPr>
                    <a:t>DISTORTED</a:t>
                  </a:r>
                  <a:endParaRPr lang="en-US" sz="700" b="1" dirty="0">
                    <a:solidFill>
                      <a:schemeClr val="bg1"/>
                    </a:solidFill>
                  </a:endParaRPr>
                </a:p>
              </p:txBody>
            </p:sp>
          </p:grpSp>
          <p:pic>
            <p:nvPicPr>
              <p:cNvPr id="48" name="Picture 47"/>
              <p:cNvPicPr>
                <a:picLocks noChangeAspect="1"/>
              </p:cNvPicPr>
              <p:nvPr userDrawn="1"/>
            </p:nvPicPr>
            <p:blipFill>
              <a:blip r:embed="rId7"/>
              <a:stretch>
                <a:fillRect/>
              </a:stretch>
            </p:blipFill>
            <p:spPr>
              <a:xfrm>
                <a:off x="-4470427" y="11016658"/>
                <a:ext cx="1098742" cy="847761"/>
              </a:xfrm>
              <a:prstGeom prst="rect">
                <a:avLst/>
              </a:prstGeom>
            </p:spPr>
          </p:pic>
          <p:sp>
            <p:nvSpPr>
              <p:cNvPr id="49" name="TextBox 48"/>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a:solidFill>
                      <a:schemeClr val="bg1"/>
                    </a:solidFill>
                  </a:rPr>
                  <a:t>Corner</a:t>
                </a:r>
                <a:r>
                  <a:rPr lang="en-US" sz="1600" baseline="0" dirty="0">
                    <a:solidFill>
                      <a:schemeClr val="bg1"/>
                    </a:solidFill>
                  </a:rPr>
                  <a:t> handles</a:t>
                </a:r>
                <a:endParaRPr lang="en-US" sz="1600" dirty="0">
                  <a:solidFill>
                    <a:schemeClr val="bg1"/>
                  </a:solidFill>
                </a:endParaRPr>
              </a:p>
            </p:txBody>
          </p:sp>
        </p:grpSp>
        <p:grpSp>
          <p:nvGrpSpPr>
            <p:cNvPr id="39" name="Group 38"/>
            <p:cNvGrpSpPr/>
            <p:nvPr userDrawn="1"/>
          </p:nvGrpSpPr>
          <p:grpSpPr>
            <a:xfrm>
              <a:off x="-10398793" y="27751410"/>
              <a:ext cx="9323012" cy="2453251"/>
              <a:chOff x="-4754996" y="12734136"/>
              <a:chExt cx="4296559" cy="1127128"/>
            </a:xfrm>
          </p:grpSpPr>
          <p:graphicFrame>
            <p:nvGraphicFramePr>
              <p:cNvPr id="41" name="Object 40"/>
              <p:cNvGraphicFramePr>
                <a:graphicFrameLocks noChangeAspect="1"/>
              </p:cNvGraphicFramePr>
              <p:nvPr userDrawn="1">
                <p:extLst>
                  <p:ext uri="{D42A27DB-BD31-4B8C-83A1-F6EECF244321}">
                    <p14:modId xmlns:p14="http://schemas.microsoft.com/office/powerpoint/2010/main" val="2923600614"/>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1539" name="Image" r:id="rId8" imgW="1828440" imgH="1117440" progId="Photoshop.Image.13">
                      <p:embed/>
                    </p:oleObj>
                  </mc:Choice>
                  <mc:Fallback>
                    <p:oleObj name="Image" r:id="rId8" imgW="1828440" imgH="1117440" progId="Photoshop.Image.13">
                      <p:embed/>
                      <p:pic>
                        <p:nvPicPr>
                          <p:cNvPr id="0" name=""/>
                          <p:cNvPicPr/>
                          <p:nvPr/>
                        </p:nvPicPr>
                        <p:blipFill>
                          <a:blip r:embed="rId9"/>
                          <a:stretch>
                            <a:fillRect/>
                          </a:stretch>
                        </p:blipFill>
                        <p:spPr>
                          <a:xfrm>
                            <a:off x="-4533347" y="12734142"/>
                            <a:ext cx="1828800" cy="1117600"/>
                          </a:xfrm>
                          <a:prstGeom prst="rect">
                            <a:avLst/>
                          </a:prstGeom>
                        </p:spPr>
                      </p:pic>
                    </p:oleObj>
                  </mc:Fallback>
                </mc:AlternateContent>
              </a:graphicData>
            </a:graphic>
          </p:graphicFrame>
          <p:graphicFrame>
            <p:nvGraphicFramePr>
              <p:cNvPr id="43" name="Object 42"/>
              <p:cNvGraphicFramePr>
                <a:graphicFrameLocks noChangeAspect="1"/>
              </p:cNvGraphicFramePr>
              <p:nvPr userDrawn="1">
                <p:extLst>
                  <p:ext uri="{D42A27DB-BD31-4B8C-83A1-F6EECF244321}">
                    <p14:modId xmlns:p14="http://schemas.microsoft.com/office/powerpoint/2010/main" val="3743875991"/>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1540"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2456641" y="12737835"/>
                            <a:ext cx="1828800" cy="1117600"/>
                          </a:xfrm>
                          <a:prstGeom prst="rect">
                            <a:avLst/>
                          </a:prstGeom>
                        </p:spPr>
                      </p:pic>
                    </p:oleObj>
                  </mc:Fallback>
                </mc:AlternateContent>
              </a:graphicData>
            </a:graphic>
          </p:graphicFrame>
          <p:sp>
            <p:nvSpPr>
              <p:cNvPr id="44" name="TextBox 43"/>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a:solidFill>
                      <a:srgbClr val="92D050"/>
                    </a:solidFill>
                  </a:rPr>
                  <a:t>Good</a:t>
                </a:r>
                <a:r>
                  <a:rPr lang="en-US" sz="1600" baseline="0" dirty="0">
                    <a:solidFill>
                      <a:srgbClr val="92D050"/>
                    </a:solidFill>
                  </a:rPr>
                  <a:t> </a:t>
                </a:r>
                <a:r>
                  <a:rPr lang="en-US" sz="1600" baseline="0" dirty="0">
                    <a:solidFill>
                      <a:schemeClr val="bg1"/>
                    </a:solidFill>
                  </a:rPr>
                  <a:t>printing quality</a:t>
                </a:r>
                <a:endParaRPr lang="en-US" sz="1600" dirty="0">
                  <a:solidFill>
                    <a:schemeClr val="bg1"/>
                  </a:solidFill>
                </a:endParaRPr>
              </a:p>
            </p:txBody>
          </p:sp>
          <p:sp>
            <p:nvSpPr>
              <p:cNvPr id="45" name="TextBox 44"/>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a:solidFill>
                      <a:srgbClr val="FF0000"/>
                    </a:solidFill>
                  </a:rPr>
                  <a:t>Bad </a:t>
                </a:r>
                <a:r>
                  <a:rPr lang="en-US" sz="1600" dirty="0">
                    <a:solidFill>
                      <a:schemeClr val="bg1"/>
                    </a:solidFill>
                  </a:rPr>
                  <a:t>printing quality</a:t>
                </a:r>
              </a:p>
            </p:txBody>
          </p:sp>
        </p:grpSp>
      </p:grpSp>
      <p:grpSp>
        <p:nvGrpSpPr>
          <p:cNvPr id="54" name="Group 53"/>
          <p:cNvGrpSpPr/>
          <p:nvPr userDrawn="1"/>
        </p:nvGrpSpPr>
        <p:grpSpPr>
          <a:xfrm>
            <a:off x="44157839" y="-55065"/>
            <a:ext cx="11062139" cy="32973465"/>
            <a:chOff x="44157839" y="-55065"/>
            <a:chExt cx="11062139" cy="32973465"/>
          </a:xfrm>
        </p:grpSpPr>
        <p:sp>
          <p:nvSpPr>
            <p:cNvPr id="55" name="Rectangle 5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a:solidFill>
                    <a:schemeClr val="bg1"/>
                  </a:solidFill>
                  <a:latin typeface="Trebuchet MS" pitchFamily="34" charset="0"/>
                </a:rPr>
                <a:t>QUICK START (cont.)</a:t>
              </a:r>
            </a:p>
            <a:p>
              <a:pPr algn="ctr"/>
              <a:endParaRPr lang="en-US" sz="36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r>
                <a:rPr lang="en-US" sz="24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Text</a:t>
              </a:r>
            </a:p>
            <a:p>
              <a:pPr marL="3265488" lvl="2" indent="0" algn="l" defTabSz="114300"/>
              <a:r>
                <a:rPr lang="en-US" sz="24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 </a:t>
              </a:r>
              <a:r>
                <a:rPr kumimoji="0" lang="en-US" sz="32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a:solidFill>
                  <a:schemeClr val="bg1">
                    <a:lumMod val="75000"/>
                  </a:schemeClr>
                </a:solidFill>
                <a:latin typeface="Trebuchet MS" pitchFamily="34" charset="0"/>
              </a:endParaRPr>
            </a:p>
            <a:p>
              <a:pPr marL="1518341" lvl="2"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Tables</a:t>
              </a:r>
            </a:p>
            <a:p>
              <a:pPr marL="1730375" lvl="1" indent="0" algn="l" defTabSz="114300"/>
              <a:r>
                <a:rPr lang="en-US" sz="2400" b="0" baseline="0" dirty="0">
                  <a:solidFill>
                    <a:schemeClr val="bg1">
                      <a:lumMod val="75000"/>
                    </a:schemeClr>
                  </a:solidFill>
                  <a:latin typeface="Trebuchet MS" pitchFamily="34" charset="0"/>
                </a:rPr>
                <a:t>To add a table from scratch go to the INSERT menu and </a:t>
              </a:r>
              <a:br>
                <a:rPr lang="en-US" sz="2400" b="0" baseline="0" dirty="0">
                  <a:solidFill>
                    <a:schemeClr val="bg1">
                      <a:lumMod val="75000"/>
                    </a:schemeClr>
                  </a:solidFill>
                  <a:latin typeface="Trebuchet MS" pitchFamily="34" charset="0"/>
                </a:rPr>
              </a:br>
              <a:r>
                <a:rPr lang="en-US" sz="2400" b="0" baseline="0" dirty="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56" name="Object 5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1541" name="Image" r:id="rId12" imgW="4571280" imgH="1688760" progId="Photoshop.Image.13">
                    <p:embed/>
                  </p:oleObj>
                </mc:Choice>
                <mc:Fallback>
                  <p:oleObj name="Image" r:id="rId12" imgW="4571280" imgH="1688760" progId="Photoshop.Image.13">
                    <p:embed/>
                    <p:pic>
                      <p:nvPicPr>
                        <p:cNvPr id="0" name=""/>
                        <p:cNvPicPr/>
                        <p:nvPr/>
                      </p:nvPicPr>
                      <p:blipFill>
                        <a:blip r:embed="rId13"/>
                        <a:stretch>
                          <a:fillRect/>
                        </a:stretch>
                      </p:blipFill>
                      <p:spPr>
                        <a:xfrm>
                          <a:off x="46915679" y="3349444"/>
                          <a:ext cx="5586150" cy="2063772"/>
                        </a:xfrm>
                        <a:prstGeom prst="rect">
                          <a:avLst/>
                        </a:prstGeom>
                      </p:spPr>
                    </p:pic>
                  </p:oleObj>
                </mc:Fallback>
              </mc:AlternateContent>
            </a:graphicData>
          </a:graphic>
        </p:graphicFrame>
        <p:pic>
          <p:nvPicPr>
            <p:cNvPr id="57" name="Picture 56"/>
            <p:cNvPicPr>
              <a:picLocks noChangeAspect="1"/>
            </p:cNvPicPr>
            <p:nvPr userDrawn="1"/>
          </p:nvPicPr>
          <p:blipFill>
            <a:blip r:embed="rId14"/>
            <a:stretch>
              <a:fillRect/>
            </a:stretch>
          </p:blipFill>
          <p:spPr>
            <a:xfrm>
              <a:off x="44621819" y="7740040"/>
              <a:ext cx="2969584" cy="1370577"/>
            </a:xfrm>
            <a:prstGeom prst="rect">
              <a:avLst/>
            </a:prstGeom>
            <a:ln>
              <a:noFill/>
            </a:ln>
          </p:spPr>
        </p:pic>
        <p:graphicFrame>
          <p:nvGraphicFramePr>
            <p:cNvPr id="58" name="Object 5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1542" name="Image" r:id="rId15" imgW="1574280" imgH="1053720" progId="Photoshop.Image.13">
                    <p:embed/>
                  </p:oleObj>
                </mc:Choice>
                <mc:Fallback>
                  <p:oleObj name="Image" r:id="rId15" imgW="1574280" imgH="1053720" progId="Photoshop.Image.13">
                    <p:embed/>
                    <p:pic>
                      <p:nvPicPr>
                        <p:cNvPr id="0" name=""/>
                        <p:cNvPicPr/>
                        <p:nvPr/>
                      </p:nvPicPr>
                      <p:blipFill>
                        <a:blip r:embed="rId16"/>
                        <a:stretch>
                          <a:fillRect/>
                        </a:stretch>
                      </p:blipFill>
                      <p:spPr>
                        <a:xfrm>
                          <a:off x="44629619" y="12347263"/>
                          <a:ext cx="1482266" cy="992162"/>
                        </a:xfrm>
                        <a:prstGeom prst="rect">
                          <a:avLst/>
                        </a:prstGeom>
                      </p:spPr>
                    </p:pic>
                  </p:oleObj>
                </mc:Fallback>
              </mc:AlternateContent>
            </a:graphicData>
          </a:graphic>
        </p:graphicFrame>
        <p:grpSp>
          <p:nvGrpSpPr>
            <p:cNvPr id="59" name="Group 58"/>
            <p:cNvGrpSpPr/>
            <p:nvPr userDrawn="1"/>
          </p:nvGrpSpPr>
          <p:grpSpPr>
            <a:xfrm>
              <a:off x="44487207" y="29414560"/>
              <a:ext cx="10354213" cy="1265612"/>
              <a:chOff x="44200453" y="28362386"/>
              <a:chExt cx="9771399" cy="1090622"/>
            </a:xfrm>
          </p:grpSpPr>
          <p:sp>
            <p:nvSpPr>
              <p:cNvPr id="61" name="Rounded Rectangle 6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28460718"/>
                <a:ext cx="914401" cy="914399"/>
              </a:xfrm>
              <a:prstGeom prst="rect">
                <a:avLst/>
              </a:prstGeom>
              <a:noFill/>
              <a:ln>
                <a:noFill/>
              </a:ln>
            </p:spPr>
          </p:pic>
          <p:sp>
            <p:nvSpPr>
              <p:cNvPr id="63" name="TextBox 62"/>
              <p:cNvSpPr txBox="1"/>
              <p:nvPr userDrawn="1"/>
            </p:nvSpPr>
            <p:spPr>
              <a:xfrm>
                <a:off x="45300663" y="28552305"/>
                <a:ext cx="8671189" cy="716099"/>
              </a:xfrm>
              <a:prstGeom prst="rect">
                <a:avLst/>
              </a:prstGeom>
              <a:noFill/>
              <a:ln>
                <a:noFill/>
              </a:ln>
            </p:spPr>
            <p:txBody>
              <a:bodyPr wrap="square" rtlCol="0">
                <a:spAutoFit/>
              </a:bodyPr>
              <a:lstStyle/>
              <a:p>
                <a:r>
                  <a:rPr lang="en-US" sz="2400" dirty="0">
                    <a:solidFill>
                      <a:schemeClr val="tx2"/>
                    </a:solidFill>
                    <a:latin typeface="Trebuchet MS" pitchFamily="34" charset="0"/>
                  </a:rPr>
                  <a:t>Student</a:t>
                </a:r>
                <a:r>
                  <a:rPr lang="en-US" sz="2400" baseline="0" dirty="0">
                    <a:solidFill>
                      <a:schemeClr val="tx2"/>
                    </a:solidFill>
                    <a:latin typeface="Trebuchet MS" pitchFamily="34" charset="0"/>
                  </a:rPr>
                  <a:t> discounts are available on our </a:t>
                </a:r>
                <a:r>
                  <a:rPr lang="en-US" sz="2400" baseline="0" dirty="0" err="1">
                    <a:solidFill>
                      <a:schemeClr val="tx2"/>
                    </a:solidFill>
                    <a:latin typeface="Trebuchet MS" pitchFamily="34" charset="0"/>
                  </a:rPr>
                  <a:t>Facebook</a:t>
                </a:r>
                <a:r>
                  <a:rPr lang="en-US" sz="2400" baseline="0" dirty="0">
                    <a:solidFill>
                      <a:schemeClr val="tx2"/>
                    </a:solidFill>
                    <a:latin typeface="Trebuchet MS" pitchFamily="34" charset="0"/>
                  </a:rPr>
                  <a:t> page.</a:t>
                </a:r>
                <a:br>
                  <a:rPr lang="en-US" sz="2400" baseline="0" dirty="0">
                    <a:solidFill>
                      <a:schemeClr val="tx2"/>
                    </a:solidFill>
                    <a:latin typeface="Trebuchet MS" pitchFamily="34" charset="0"/>
                  </a:rPr>
                </a:br>
                <a:r>
                  <a:rPr lang="en-US" sz="2400" baseline="0" dirty="0">
                    <a:solidFill>
                      <a:schemeClr val="tx2"/>
                    </a:solidFill>
                    <a:latin typeface="Trebuchet MS" pitchFamily="34" charset="0"/>
                  </a:rPr>
                  <a:t>Go to </a:t>
                </a:r>
                <a:r>
                  <a:rPr lang="en-US" sz="2400" u="sng" baseline="0" dirty="0">
                    <a:solidFill>
                      <a:schemeClr val="tx2"/>
                    </a:solidFill>
                    <a:latin typeface="Trebuchet MS" pitchFamily="34" charset="0"/>
                  </a:rPr>
                  <a:t>PosterPresentations.com</a:t>
                </a:r>
                <a:r>
                  <a:rPr lang="en-US" sz="2400" baseline="0" dirty="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grpSp>
      <p:sp>
        <p:nvSpPr>
          <p:cNvPr id="40" name="TextBox 59"/>
          <p:cNvSpPr txBox="1"/>
          <p:nvPr userDrawn="1"/>
        </p:nvSpPr>
        <p:spPr>
          <a:xfrm>
            <a:off x="44487207" y="31252859"/>
            <a:ext cx="7629577" cy="1399638"/>
          </a:xfrm>
          <a:prstGeom prst="rect">
            <a:avLst/>
          </a:prstGeom>
          <a:noFill/>
        </p:spPr>
        <p:txBody>
          <a:bodyPr wrap="square" lIns="65304" tIns="32651" rIns="65304" bIns="32651" rtlCol="0">
            <a:spAutoFit/>
          </a:bodyPr>
          <a:ls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a:lstStyle>
          <a:p>
            <a:pPr marL="280988" indent="-280988">
              <a:lnSpc>
                <a:spcPts val="2600"/>
              </a:lnSpc>
            </a:pPr>
            <a:r>
              <a:rPr lang="en-US" sz="2800" dirty="0">
                <a:solidFill>
                  <a:schemeClr val="bg1"/>
                </a:solidFill>
              </a:rPr>
              <a:t>©2015</a:t>
            </a:r>
            <a:r>
              <a:rPr lang="en-US" sz="2800" baseline="0" dirty="0">
                <a:solidFill>
                  <a:schemeClr val="bg1"/>
                </a:solidFill>
              </a:rPr>
              <a:t> </a:t>
            </a:r>
            <a:r>
              <a:rPr lang="en-US" sz="2800" dirty="0">
                <a:solidFill>
                  <a:schemeClr val="bg1"/>
                </a:solidFill>
              </a:rPr>
              <a:t>PosterPresentations.com</a:t>
            </a:r>
            <a:br>
              <a:rPr lang="en-US" sz="2800" dirty="0">
                <a:solidFill>
                  <a:schemeClr val="bg1"/>
                </a:solidFill>
              </a:rPr>
            </a:br>
            <a:r>
              <a:rPr lang="en-US" sz="2400" dirty="0">
                <a:solidFill>
                  <a:schemeClr val="bg1"/>
                </a:solidFill>
              </a:rPr>
              <a:t>2117 Fourth Street ,</a:t>
            </a:r>
            <a:r>
              <a:rPr lang="en-US" sz="2400" baseline="0" dirty="0">
                <a:solidFill>
                  <a:schemeClr val="bg1"/>
                </a:solidFill>
              </a:rPr>
              <a:t> Unit C        </a:t>
            </a:r>
          </a:p>
          <a:p>
            <a:pPr marL="280988" indent="0">
              <a:lnSpc>
                <a:spcPts val="2600"/>
              </a:lnSpc>
            </a:pPr>
            <a:r>
              <a:rPr lang="en-US" sz="2400" baseline="0" dirty="0">
                <a:solidFill>
                  <a:schemeClr val="bg1"/>
                </a:solidFill>
              </a:rPr>
              <a:t>Berkeley CA </a:t>
            </a:r>
            <a:r>
              <a:rPr lang="en-US" sz="2000" baseline="0" dirty="0">
                <a:solidFill>
                  <a:schemeClr val="bg1"/>
                </a:solidFill>
              </a:rPr>
              <a:t>94710</a:t>
            </a:r>
            <a:br>
              <a:rPr lang="en-US" sz="2400" baseline="0" dirty="0">
                <a:solidFill>
                  <a:schemeClr val="bg1"/>
                </a:solidFill>
              </a:rPr>
            </a:br>
            <a:r>
              <a:rPr lang="en-US" sz="2400" b="1" baseline="0" dirty="0">
                <a:solidFill>
                  <a:srgbClr val="FFFF00"/>
                </a:solidFill>
              </a:rPr>
              <a:t>posterpresenter@gmail.com</a:t>
            </a:r>
            <a:endParaRPr lang="en-US" sz="2800" b="1" dirty="0">
              <a:solidFill>
                <a:srgbClr val="FFFF00"/>
              </a:solidFill>
            </a:endParaRPr>
          </a:p>
        </p:txBody>
      </p:sp>
      <p:grpSp>
        <p:nvGrpSpPr>
          <p:cNvPr id="60" name="Group 59"/>
          <p:cNvGrpSpPr/>
          <p:nvPr userDrawn="1"/>
        </p:nvGrpSpPr>
        <p:grpSpPr>
          <a:xfrm>
            <a:off x="-122803" y="-102882"/>
            <a:ext cx="44373863" cy="33075071"/>
            <a:chOff x="-109728" y="0"/>
            <a:chExt cx="44267567" cy="32991552"/>
          </a:xfrm>
        </p:grpSpPr>
        <p:sp>
          <p:nvSpPr>
            <p:cNvPr id="64" name="Freeform 63"/>
            <p:cNvSpPr/>
            <p:nvPr userDrawn="1"/>
          </p:nvSpPr>
          <p:spPr>
            <a:xfrm>
              <a:off x="-38239" y="18087"/>
              <a:ext cx="43929439" cy="32973465"/>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79000">
                  <a:schemeClr val="accent2">
                    <a:lumMod val="40000"/>
                    <a:lumOff val="60000"/>
                  </a:schemeClr>
                </a:gs>
                <a:gs pos="13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Freeform 64"/>
            <p:cNvSpPr/>
            <p:nvPr userDrawn="1"/>
          </p:nvSpPr>
          <p:spPr>
            <a:xfrm flipH="1" flipV="1">
              <a:off x="-38240" y="18087"/>
              <a:ext cx="43929437" cy="32956498"/>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41000">
                  <a:schemeClr val="bg2"/>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userDrawn="1"/>
          </p:nvSpPr>
          <p:spPr>
            <a:xfrm>
              <a:off x="-109728" y="0"/>
              <a:ext cx="44000928" cy="32991552"/>
            </a:xfrm>
            <a:custGeom>
              <a:avLst/>
              <a:gdLst>
                <a:gd name="connsiteX0" fmla="*/ 36576 w 39026592"/>
                <a:gd name="connsiteY0" fmla="*/ 0 h 30614112"/>
                <a:gd name="connsiteX1" fmla="*/ 15837408 w 39026592"/>
                <a:gd name="connsiteY1" fmla="*/ 30614112 h 30614112"/>
                <a:gd name="connsiteX2" fmla="*/ 39026592 w 39026592"/>
                <a:gd name="connsiteY2" fmla="*/ 13350240 h 30614112"/>
                <a:gd name="connsiteX3" fmla="*/ 0 w 39026592"/>
                <a:gd name="connsiteY3" fmla="*/ 73152 h 30614112"/>
                <a:gd name="connsiteX4" fmla="*/ 109728 w 39026592"/>
                <a:gd name="connsiteY4" fmla="*/ 146304 h 3061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26592" h="30614112">
                  <a:moveTo>
                    <a:pt x="36576" y="0"/>
                  </a:moveTo>
                  <a:lnTo>
                    <a:pt x="15837408" y="30614112"/>
                  </a:lnTo>
                  <a:lnTo>
                    <a:pt x="39026592" y="13350240"/>
                  </a:lnTo>
                  <a:lnTo>
                    <a:pt x="0" y="73152"/>
                  </a:lnTo>
                  <a:lnTo>
                    <a:pt x="109728" y="146304"/>
                  </a:lnTo>
                </a:path>
              </a:pathLst>
            </a:custGeom>
            <a:gradFill flip="none" rotWithShape="1">
              <a:gsLst>
                <a:gs pos="0">
                  <a:schemeClr val="bg1"/>
                </a:gs>
                <a:gs pos="76000">
                  <a:schemeClr val="accent1">
                    <a:lumMod val="30000"/>
                    <a:lumOff val="70000"/>
                    <a:alpha val="0"/>
                  </a:schemeClr>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36"/>
            <p:cNvSpPr>
              <a:spLocks noChangeArrowheads="1"/>
            </p:cNvSpPr>
            <p:nvPr/>
          </p:nvSpPr>
          <p:spPr bwMode="auto">
            <a:xfrm>
              <a:off x="266639" y="339852"/>
              <a:ext cx="43891200" cy="4800600"/>
            </a:xfrm>
            <a:prstGeom prst="rect">
              <a:avLst/>
            </a:prstGeom>
            <a:noFill/>
            <a:ln w="9525">
              <a:noFill/>
              <a:miter lim="800000"/>
              <a:headEnd/>
              <a:tailEnd/>
            </a:ln>
            <a:effectLst/>
          </p:spPr>
          <p:txBody>
            <a:bodyPr wrap="none" lIns="91436" tIns="45717" rIns="91436" bIns="45717" anchor="ctr"/>
            <a:lstStyle/>
            <a:p>
              <a:pPr>
                <a:defRPr/>
              </a:pPr>
              <a:endParaRPr lang="en-US" dirty="0"/>
            </a:p>
          </p:txBody>
        </p:sp>
      </p:grpSp>
      <p:sp>
        <p:nvSpPr>
          <p:cNvPr id="68" name="Text Box 14"/>
          <p:cNvSpPr txBox="1">
            <a:spLocks noChangeArrowheads="1"/>
          </p:cNvSpPr>
          <p:nvPr userDrawn="1"/>
        </p:nvSpPr>
        <p:spPr bwMode="auto">
          <a:xfrm>
            <a:off x="1603881" y="32173892"/>
            <a:ext cx="2514600" cy="356825"/>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70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192">
          <p15:clr>
            <a:srgbClr val="F26B43"/>
          </p15:clr>
        </p15:guide>
        <p15:guide id="2" pos="7104">
          <p15:clr>
            <a:srgbClr val="F26B43"/>
          </p15:clr>
        </p15:guide>
        <p15:guide id="3" pos="13824">
          <p15:clr>
            <a:srgbClr val="F26B43"/>
          </p15:clr>
        </p15:guide>
        <p15:guide id="4" pos="2054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38" name="Straight Connector 37"/>
          <p:cNvCxnSpPr/>
          <p:nvPr/>
        </p:nvCxnSpPr>
        <p:spPr>
          <a:xfrm flipV="1">
            <a:off x="-13946601" y="11526118"/>
            <a:ext cx="13577436" cy="81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44" name="Group 43"/>
          <p:cNvGrpSpPr/>
          <p:nvPr userDrawn="1"/>
        </p:nvGrpSpPr>
        <p:grpSpPr>
          <a:xfrm>
            <a:off x="44157839" y="-55065"/>
            <a:ext cx="11062139" cy="32973465"/>
            <a:chOff x="44157839" y="-55065"/>
            <a:chExt cx="11062139" cy="32973465"/>
          </a:xfrm>
        </p:grpSpPr>
        <p:sp>
          <p:nvSpPr>
            <p:cNvPr id="45" name="Rectangle 4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a:solidFill>
                    <a:schemeClr val="bg1"/>
                  </a:solidFill>
                  <a:latin typeface="Trebuchet MS" pitchFamily="34" charset="0"/>
                </a:rPr>
                <a:t>QUICK START (cont.)</a:t>
              </a:r>
            </a:p>
            <a:p>
              <a:pPr algn="ctr"/>
              <a:endParaRPr lang="en-US" sz="36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r>
                <a:rPr lang="en-US" sz="24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Text</a:t>
              </a:r>
            </a:p>
            <a:p>
              <a:pPr marL="3265488" lvl="2" indent="0" algn="l" defTabSz="114300"/>
              <a:r>
                <a:rPr lang="en-US" sz="24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 </a:t>
              </a:r>
              <a:r>
                <a:rPr kumimoji="0" lang="en-US" sz="32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a:solidFill>
                  <a:schemeClr val="bg1">
                    <a:lumMod val="75000"/>
                  </a:schemeClr>
                </a:solidFill>
                <a:latin typeface="Trebuchet MS" pitchFamily="34" charset="0"/>
              </a:endParaRPr>
            </a:p>
            <a:p>
              <a:pPr marL="1518341" lvl="2"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Tables</a:t>
              </a:r>
            </a:p>
            <a:p>
              <a:pPr marL="1730375" lvl="1" indent="0" algn="l" defTabSz="114300"/>
              <a:r>
                <a:rPr lang="en-US" sz="2400" b="0" baseline="0" dirty="0">
                  <a:solidFill>
                    <a:schemeClr val="bg1">
                      <a:lumMod val="75000"/>
                    </a:schemeClr>
                  </a:solidFill>
                  <a:latin typeface="Trebuchet MS" pitchFamily="34" charset="0"/>
                </a:rPr>
                <a:t>To add a table from scratch go to the INSERT menu and </a:t>
              </a:r>
              <a:br>
                <a:rPr lang="en-US" sz="2400" b="0" baseline="0" dirty="0">
                  <a:solidFill>
                    <a:schemeClr val="bg1">
                      <a:lumMod val="75000"/>
                    </a:schemeClr>
                  </a:solidFill>
                  <a:latin typeface="Trebuchet MS" pitchFamily="34" charset="0"/>
                </a:rPr>
              </a:br>
              <a:r>
                <a:rPr lang="en-US" sz="2400" b="0" baseline="0" dirty="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46" name="Object 4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2559" name="Image" r:id="rId4" imgW="4571280" imgH="1688760" progId="Photoshop.Image.13">
                    <p:embed/>
                  </p:oleObj>
                </mc:Choice>
                <mc:Fallback>
                  <p:oleObj name="Image" r:id="rId4" imgW="4571280" imgH="1688760" progId="Photoshop.Image.13">
                    <p:embed/>
                    <p:pic>
                      <p:nvPicPr>
                        <p:cNvPr id="0" name=""/>
                        <p:cNvPicPr/>
                        <p:nvPr/>
                      </p:nvPicPr>
                      <p:blipFill>
                        <a:blip r:embed="rId5"/>
                        <a:stretch>
                          <a:fillRect/>
                        </a:stretch>
                      </p:blipFill>
                      <p:spPr>
                        <a:xfrm>
                          <a:off x="46915679" y="3349444"/>
                          <a:ext cx="5586150" cy="2063772"/>
                        </a:xfrm>
                        <a:prstGeom prst="rect">
                          <a:avLst/>
                        </a:prstGeom>
                      </p:spPr>
                    </p:pic>
                  </p:oleObj>
                </mc:Fallback>
              </mc:AlternateContent>
            </a:graphicData>
          </a:graphic>
        </p:graphicFrame>
        <p:pic>
          <p:nvPicPr>
            <p:cNvPr id="47" name="Picture 46"/>
            <p:cNvPicPr>
              <a:picLocks noChangeAspect="1"/>
            </p:cNvPicPr>
            <p:nvPr userDrawn="1"/>
          </p:nvPicPr>
          <p:blipFill>
            <a:blip r:embed="rId6"/>
            <a:stretch>
              <a:fillRect/>
            </a:stretch>
          </p:blipFill>
          <p:spPr>
            <a:xfrm>
              <a:off x="44621819" y="7740040"/>
              <a:ext cx="2969584" cy="1370577"/>
            </a:xfrm>
            <a:prstGeom prst="rect">
              <a:avLst/>
            </a:prstGeom>
            <a:ln>
              <a:noFill/>
            </a:ln>
          </p:spPr>
        </p:pic>
        <p:graphicFrame>
          <p:nvGraphicFramePr>
            <p:cNvPr id="48" name="Object 4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2560" name="Image" r:id="rId7" imgW="1574280" imgH="1053720" progId="Photoshop.Image.13">
                    <p:embed/>
                  </p:oleObj>
                </mc:Choice>
                <mc:Fallback>
                  <p:oleObj name="Image" r:id="rId7" imgW="1574280" imgH="1053720" progId="Photoshop.Image.13">
                    <p:embed/>
                    <p:pic>
                      <p:nvPicPr>
                        <p:cNvPr id="0" name=""/>
                        <p:cNvPicPr/>
                        <p:nvPr/>
                      </p:nvPicPr>
                      <p:blipFill>
                        <a:blip r:embed="rId8"/>
                        <a:stretch>
                          <a:fillRect/>
                        </a:stretch>
                      </p:blipFill>
                      <p:spPr>
                        <a:xfrm>
                          <a:off x="44629619" y="12347263"/>
                          <a:ext cx="1482266" cy="992162"/>
                        </a:xfrm>
                        <a:prstGeom prst="rect">
                          <a:avLst/>
                        </a:prstGeom>
                      </p:spPr>
                    </p:pic>
                  </p:oleObj>
                </mc:Fallback>
              </mc:AlternateContent>
            </a:graphicData>
          </a:graphic>
        </p:graphicFrame>
        <p:grpSp>
          <p:nvGrpSpPr>
            <p:cNvPr id="49" name="Group 48"/>
            <p:cNvGrpSpPr/>
            <p:nvPr userDrawn="1"/>
          </p:nvGrpSpPr>
          <p:grpSpPr>
            <a:xfrm>
              <a:off x="44487207" y="29414560"/>
              <a:ext cx="10354213" cy="1265612"/>
              <a:chOff x="44200453" y="28362386"/>
              <a:chExt cx="9771399" cy="1090622"/>
            </a:xfrm>
          </p:grpSpPr>
          <p:sp>
            <p:nvSpPr>
              <p:cNvPr id="51" name="Rounded Rectangle 5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7" descr="http://t2.gstatic.com/images?q=tbn:ANd9GcR4APHC6TT9w54M2zn_pvCiBxUNcspYPoVxirLRphBoJabfSvu7zw">
                <a:hlinkClick r:id="rId9"/>
              </p:cNvPr>
              <p:cNvPicPr>
                <a:picLocks noChangeAspect="1" noChangeArrowheads="1"/>
              </p:cNvPicPr>
              <p:nvPr userDrawn="1"/>
            </p:nvPicPr>
            <p:blipFill>
              <a:blip r:embed="rId10" cstate="print"/>
              <a:srcRect/>
              <a:stretch>
                <a:fillRect/>
              </a:stretch>
            </p:blipFill>
            <p:spPr bwMode="auto">
              <a:xfrm>
                <a:off x="44326393" y="28460718"/>
                <a:ext cx="914401" cy="914399"/>
              </a:xfrm>
              <a:prstGeom prst="rect">
                <a:avLst/>
              </a:prstGeom>
              <a:noFill/>
              <a:ln>
                <a:noFill/>
              </a:ln>
            </p:spPr>
          </p:pic>
          <p:sp>
            <p:nvSpPr>
              <p:cNvPr id="53" name="TextBox 52"/>
              <p:cNvSpPr txBox="1"/>
              <p:nvPr userDrawn="1"/>
            </p:nvSpPr>
            <p:spPr>
              <a:xfrm>
                <a:off x="45300663" y="28552305"/>
                <a:ext cx="8671189" cy="716099"/>
              </a:xfrm>
              <a:prstGeom prst="rect">
                <a:avLst/>
              </a:prstGeom>
              <a:noFill/>
              <a:ln>
                <a:noFill/>
              </a:ln>
            </p:spPr>
            <p:txBody>
              <a:bodyPr wrap="square" rtlCol="0">
                <a:spAutoFit/>
              </a:bodyPr>
              <a:lstStyle/>
              <a:p>
                <a:r>
                  <a:rPr lang="en-US" sz="2400" dirty="0">
                    <a:solidFill>
                      <a:schemeClr val="tx2"/>
                    </a:solidFill>
                    <a:latin typeface="Trebuchet MS" pitchFamily="34" charset="0"/>
                  </a:rPr>
                  <a:t>Student</a:t>
                </a:r>
                <a:r>
                  <a:rPr lang="en-US" sz="2400" baseline="0" dirty="0">
                    <a:solidFill>
                      <a:schemeClr val="tx2"/>
                    </a:solidFill>
                    <a:latin typeface="Trebuchet MS" pitchFamily="34" charset="0"/>
                  </a:rPr>
                  <a:t> discounts are available on our </a:t>
                </a:r>
                <a:r>
                  <a:rPr lang="en-US" sz="2400" baseline="0" dirty="0" err="1">
                    <a:solidFill>
                      <a:schemeClr val="tx2"/>
                    </a:solidFill>
                    <a:latin typeface="Trebuchet MS" pitchFamily="34" charset="0"/>
                  </a:rPr>
                  <a:t>Facebook</a:t>
                </a:r>
                <a:r>
                  <a:rPr lang="en-US" sz="2400" baseline="0" dirty="0">
                    <a:solidFill>
                      <a:schemeClr val="tx2"/>
                    </a:solidFill>
                    <a:latin typeface="Trebuchet MS" pitchFamily="34" charset="0"/>
                  </a:rPr>
                  <a:t> page.</a:t>
                </a:r>
                <a:br>
                  <a:rPr lang="en-US" sz="2400" baseline="0" dirty="0">
                    <a:solidFill>
                      <a:schemeClr val="tx2"/>
                    </a:solidFill>
                    <a:latin typeface="Trebuchet MS" pitchFamily="34" charset="0"/>
                  </a:rPr>
                </a:br>
                <a:r>
                  <a:rPr lang="en-US" sz="2400" baseline="0" dirty="0">
                    <a:solidFill>
                      <a:schemeClr val="tx2"/>
                    </a:solidFill>
                    <a:latin typeface="Trebuchet MS" pitchFamily="34" charset="0"/>
                  </a:rPr>
                  <a:t>Go to </a:t>
                </a:r>
                <a:r>
                  <a:rPr lang="en-US" sz="2400" u="sng" baseline="0" dirty="0">
                    <a:solidFill>
                      <a:schemeClr val="tx2"/>
                    </a:solidFill>
                    <a:latin typeface="Trebuchet MS" pitchFamily="34" charset="0"/>
                  </a:rPr>
                  <a:t>PosterPresentations.com</a:t>
                </a:r>
                <a:r>
                  <a:rPr lang="en-US" sz="2400" baseline="0" dirty="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grpSp>
      <p:grpSp>
        <p:nvGrpSpPr>
          <p:cNvPr id="148" name="Group 147"/>
          <p:cNvGrpSpPr/>
          <p:nvPr userDrawn="1"/>
        </p:nvGrpSpPr>
        <p:grpSpPr>
          <a:xfrm>
            <a:off x="-11293868" y="-27534"/>
            <a:ext cx="11018865" cy="32918401"/>
            <a:chOff x="-11225189" y="-1"/>
            <a:chExt cx="11018865" cy="32918401"/>
          </a:xfrm>
        </p:grpSpPr>
        <p:sp>
          <p:nvSpPr>
            <p:cNvPr id="149" name="Rectangle 148"/>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a:solidFill>
                    <a:srgbClr val="FF0000"/>
                  </a:solidFill>
                  <a:latin typeface="Trebuchet MS" pitchFamily="34" charset="0"/>
                </a:rPr>
                <a:t>(—THIS SIDEBAR DOES NOT PRINT—)</a:t>
              </a:r>
              <a:endParaRPr lang="en-US" sz="3200" b="1" spc="600" dirty="0">
                <a:solidFill>
                  <a:schemeClr val="bg1"/>
                </a:solidFill>
                <a:latin typeface="Trebuchet MS" pitchFamily="34" charset="0"/>
              </a:endParaRPr>
            </a:p>
            <a:p>
              <a:pPr algn="ctr"/>
              <a:r>
                <a:rPr lang="en-US" sz="4000" b="1" spc="600" dirty="0">
                  <a:solidFill>
                    <a:schemeClr val="bg1"/>
                  </a:solidFill>
                  <a:latin typeface="Trebuchet MS" pitchFamily="34" charset="0"/>
                </a:rPr>
                <a:t>DESIGN</a:t>
              </a:r>
              <a:r>
                <a:rPr lang="en-US" sz="4000" b="1" spc="600" baseline="0" dirty="0">
                  <a:solidFill>
                    <a:schemeClr val="bg1"/>
                  </a:solidFill>
                  <a:latin typeface="Trebuchet MS" pitchFamily="34" charset="0"/>
                </a:rPr>
                <a:t> </a:t>
              </a:r>
              <a:r>
                <a:rPr lang="en-US" sz="4000" b="1" spc="600" dirty="0">
                  <a:solidFill>
                    <a:schemeClr val="bg1"/>
                  </a:solidFill>
                  <a:latin typeface="Trebuchet MS" pitchFamily="34" charset="0"/>
                </a:rPr>
                <a:t>GUIDE</a:t>
              </a:r>
            </a:p>
            <a:p>
              <a:pPr algn="ctr"/>
              <a:endParaRPr lang="en-US" sz="2800" b="1" dirty="0">
                <a:latin typeface="Trebuchet MS" pitchFamily="34" charset="0"/>
              </a:endParaRPr>
            </a:p>
            <a:p>
              <a:pPr defTabSz="3765639"/>
              <a:r>
                <a:rPr lang="en-US" sz="2800" i="0" dirty="0">
                  <a:latin typeface="Trebuchet MS" pitchFamily="34" charset="0"/>
                </a:rPr>
                <a:t>This PowerPoint</a:t>
              </a:r>
              <a:r>
                <a:rPr lang="en-US" sz="2800" i="0" baseline="0" dirty="0">
                  <a:latin typeface="Trebuchet MS" pitchFamily="34" charset="0"/>
                </a:rPr>
                <a:t> </a:t>
              </a:r>
              <a:r>
                <a:rPr lang="en-US" sz="2800" i="0" dirty="0">
                  <a:latin typeface="Trebuchet MS" pitchFamily="34" charset="0"/>
                </a:rPr>
                <a:t>2007 template produces</a:t>
              </a:r>
              <a:r>
                <a:rPr lang="en-US" sz="2800" i="0" baseline="0" dirty="0">
                  <a:latin typeface="Trebuchet MS" pitchFamily="34" charset="0"/>
                </a:rPr>
                <a:t> </a:t>
              </a:r>
              <a:r>
                <a:rPr lang="en-US" sz="2800" i="0" dirty="0">
                  <a:latin typeface="Trebuchet MS" pitchFamily="34" charset="0"/>
                </a:rPr>
                <a:t>a 36”x48” presentation poster. </a:t>
              </a:r>
              <a:r>
                <a:rPr lang="en-US" sz="2800" dirty="0">
                  <a:latin typeface="Trebuchet MS" pitchFamily="34" charset="0"/>
                </a:rPr>
                <a:t>You</a:t>
              </a:r>
              <a:r>
                <a:rPr lang="en-US" sz="2800" baseline="0" dirty="0">
                  <a:latin typeface="Trebuchet MS" pitchFamily="34" charset="0"/>
                </a:rPr>
                <a:t> can u</a:t>
              </a:r>
              <a:r>
                <a:rPr lang="en-US" sz="2800" dirty="0">
                  <a:latin typeface="Trebuchet MS" pitchFamily="34" charset="0"/>
                </a:rPr>
                <a:t>se</a:t>
              </a:r>
              <a:r>
                <a:rPr lang="en-US" sz="2800" baseline="0" dirty="0">
                  <a:latin typeface="Trebuchet MS" pitchFamily="34" charset="0"/>
                </a:rPr>
                <a:t> it to create your research poster and </a:t>
              </a:r>
              <a:r>
                <a:rPr lang="en-US" sz="2800" dirty="0">
                  <a:latin typeface="Trebuchet MS" pitchFamily="34" charset="0"/>
                </a:rPr>
                <a:t>save valuable time placing titles, subtitles,</a:t>
              </a:r>
              <a:r>
                <a:rPr lang="en-US" sz="2800" baseline="0" dirty="0">
                  <a:latin typeface="Trebuchet MS" pitchFamily="34" charset="0"/>
                </a:rPr>
                <a:t> text, and graphics</a:t>
              </a:r>
              <a:r>
                <a:rPr lang="en-US" sz="2800" dirty="0">
                  <a:latin typeface="Trebuchet MS" pitchFamily="34" charset="0"/>
                </a:rPr>
                <a:t>. </a:t>
              </a:r>
            </a:p>
            <a:p>
              <a:pPr defTabSz="3765639"/>
              <a:endParaRPr lang="en-US" sz="2800" dirty="0">
                <a:latin typeface="Trebuchet MS" pitchFamily="34" charset="0"/>
              </a:endParaRPr>
            </a:p>
            <a:p>
              <a:pPr defTabSz="4389219"/>
              <a:r>
                <a:rPr lang="en-US" sz="2800" dirty="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a:solidFill>
                    <a:srgbClr val="FFC000"/>
                  </a:solidFill>
                  <a:latin typeface="Trebuchet MS" pitchFamily="34" charset="0"/>
                </a:rPr>
                <a:t>PosterPresentations.com</a:t>
              </a:r>
              <a:r>
                <a:rPr lang="en-US" sz="2800" b="1" dirty="0">
                  <a:solidFill>
                    <a:schemeClr val="bg1"/>
                  </a:solidFill>
                  <a:latin typeface="Trebuchet MS" pitchFamily="34" charset="0"/>
                </a:rPr>
                <a:t> </a:t>
              </a:r>
              <a:r>
                <a:rPr lang="en-US" sz="2800" dirty="0">
                  <a:solidFill>
                    <a:schemeClr val="bg1"/>
                  </a:solidFill>
                  <a:latin typeface="Trebuchet MS" pitchFamily="34" charset="0"/>
                </a:rPr>
                <a:t>and click on HELP DESK.</a:t>
              </a:r>
            </a:p>
            <a:p>
              <a:pPr defTabSz="4389219"/>
              <a:endParaRPr lang="en-US" sz="2800" dirty="0">
                <a:latin typeface="Trebuchet MS" pitchFamily="34" charset="0"/>
              </a:endParaRPr>
            </a:p>
            <a:p>
              <a:pPr defTabSz="4389219"/>
              <a:r>
                <a:rPr lang="en-US" sz="2800" dirty="0">
                  <a:solidFill>
                    <a:schemeClr val="bg1"/>
                  </a:solidFill>
                  <a:latin typeface="Trebuchet MS" pitchFamily="34" charset="0"/>
                </a:rPr>
                <a:t>When</a:t>
              </a:r>
              <a:r>
                <a:rPr lang="en-US" sz="2800" baseline="0" dirty="0">
                  <a:solidFill>
                    <a:schemeClr val="bg1"/>
                  </a:solidFill>
                  <a:latin typeface="Trebuchet MS" pitchFamily="34" charset="0"/>
                </a:rPr>
                <a:t> you are ready to print your poster</a:t>
              </a:r>
              <a:r>
                <a:rPr lang="en-US" sz="2800" dirty="0">
                  <a:solidFill>
                    <a:schemeClr val="bg1"/>
                  </a:solidFill>
                  <a:latin typeface="Trebuchet MS" pitchFamily="34" charset="0"/>
                </a:rPr>
                <a:t>,</a:t>
              </a:r>
              <a:r>
                <a:rPr lang="en-US" sz="2800" baseline="0" dirty="0">
                  <a:solidFill>
                    <a:schemeClr val="bg1"/>
                  </a:solidFill>
                  <a:latin typeface="Trebuchet MS" pitchFamily="34" charset="0"/>
                </a:rPr>
                <a:t> go online to </a:t>
              </a:r>
              <a:r>
                <a:rPr lang="en-US" sz="2800" b="0" dirty="0">
                  <a:solidFill>
                    <a:schemeClr val="bg1"/>
                  </a:solidFill>
                  <a:latin typeface="Trebuchet MS" pitchFamily="34" charset="0"/>
                </a:rPr>
                <a:t>PosterPresentations.com</a:t>
              </a:r>
              <a:br>
                <a:rPr lang="en-US" sz="2800" dirty="0">
                  <a:solidFill>
                    <a:schemeClr val="bg1"/>
                  </a:solidFill>
                  <a:latin typeface="Trebuchet MS" pitchFamily="34" charset="0"/>
                </a:rPr>
              </a:br>
              <a:endParaRPr lang="en-US" sz="2800" dirty="0">
                <a:solidFill>
                  <a:schemeClr val="bg1"/>
                </a:solidFill>
                <a:latin typeface="Trebuchet MS" pitchFamily="34" charset="0"/>
              </a:endParaRPr>
            </a:p>
            <a:p>
              <a:pPr algn="l" defTabSz="3765639"/>
              <a:r>
                <a:rPr lang="en-US" sz="2800" b="0" dirty="0">
                  <a:solidFill>
                    <a:schemeClr val="bg1"/>
                  </a:solidFill>
                  <a:latin typeface="Trebuchet MS" pitchFamily="34" charset="0"/>
                </a:rPr>
                <a:t>Need</a:t>
              </a:r>
              <a:r>
                <a:rPr lang="en-US" sz="2800" b="0" baseline="0" dirty="0">
                  <a:solidFill>
                    <a:schemeClr val="bg1"/>
                  </a:solidFill>
                  <a:latin typeface="Trebuchet MS" pitchFamily="34" charset="0"/>
                </a:rPr>
                <a:t> assistance? Call us at </a:t>
              </a:r>
              <a:r>
                <a:rPr lang="en-US" sz="2800" b="0" dirty="0">
                  <a:solidFill>
                    <a:srgbClr val="FFC000"/>
                  </a:solidFill>
                  <a:latin typeface="Trebuchet MS" pitchFamily="34" charset="0"/>
                </a:rPr>
                <a:t>1.510.649.3001</a:t>
              </a:r>
            </a:p>
            <a:p>
              <a:pPr algn="l" defTabSz="3765639"/>
              <a:endParaRPr lang="en-US" sz="3600" b="1" dirty="0">
                <a:solidFill>
                  <a:srgbClr val="FFFF00"/>
                </a:solidFill>
                <a:latin typeface="Trebuchet MS" pitchFamily="34" charset="0"/>
              </a:endParaRPr>
            </a:p>
            <a:p>
              <a:pPr algn="ctr"/>
              <a:endParaRPr lang="en-US" sz="2400" b="1" dirty="0">
                <a:solidFill>
                  <a:schemeClr val="bg1"/>
                </a:solidFill>
                <a:latin typeface="Trebuchet MS" pitchFamily="34" charset="0"/>
              </a:endParaRPr>
            </a:p>
            <a:p>
              <a:pPr algn="ctr"/>
              <a:r>
                <a:rPr lang="en-US" sz="4000" b="1" spc="600" dirty="0">
                  <a:solidFill>
                    <a:schemeClr val="bg1"/>
                  </a:solidFill>
                  <a:latin typeface="Trebuchet MS" pitchFamily="34" charset="0"/>
                </a:rPr>
                <a:t>QUICK START</a:t>
              </a:r>
            </a:p>
            <a:p>
              <a:pPr algn="ctr"/>
              <a:endParaRPr lang="en-US" sz="32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Zoom in and out</a:t>
              </a:r>
            </a:p>
            <a:p>
              <a:pPr marL="1892300" indent="-1892300" algn="l" defTabSz="850900"/>
              <a:r>
                <a:rPr lang="en-US" sz="2400" b="0" baseline="0" dirty="0">
                  <a:solidFill>
                    <a:schemeClr val="bg1"/>
                  </a:solidFill>
                  <a:latin typeface="Trebuchet MS" pitchFamily="34" charset="0"/>
                </a:rPr>
                <a:t>	</a:t>
              </a:r>
              <a:r>
                <a:rPr lang="en-US" sz="2400" b="0" baseline="0" dirty="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a:solidFill>
                    <a:schemeClr val="bg1">
                      <a:lumMod val="75000"/>
                    </a:schemeClr>
                  </a:solidFill>
                  <a:latin typeface="Trebuchet MS" pitchFamily="34" charset="0"/>
                </a:rPr>
                <a:t>	</a:t>
              </a:r>
              <a:r>
                <a:rPr lang="en-US" sz="2400" b="0" baseline="0" dirty="0">
                  <a:solidFill>
                    <a:schemeClr val="bg1">
                      <a:lumMod val="75000"/>
                    </a:schemeClr>
                  </a:solidFill>
                  <a:latin typeface="Trebuchet MS" pitchFamily="34" charset="0"/>
                </a:rPr>
                <a:t>Go to VIEW &gt; ZOOM.</a:t>
              </a:r>
            </a:p>
            <a:p>
              <a:pPr algn="l"/>
              <a:endParaRPr lang="en-US" sz="2800" b="0"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Title, Authors, and Affiliations</a:t>
              </a:r>
            </a:p>
            <a:p>
              <a:pPr algn="l"/>
              <a:r>
                <a:rPr lang="en-US" sz="2400" b="0" baseline="0" dirty="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The font size of your title should be bigger than your name(s) and institution name(s).</a:t>
              </a:r>
            </a:p>
            <a:p>
              <a:pPr algn="l"/>
              <a:br>
                <a:rPr lang="en-US" sz="2800" b="1" baseline="0" dirty="0">
                  <a:solidFill>
                    <a:schemeClr val="bg1"/>
                  </a:solidFill>
                  <a:latin typeface="Trebuchet MS" pitchFamily="34" charset="0"/>
                </a:rPr>
              </a:br>
              <a:endParaRPr lang="en-US" sz="2800" b="1" dirty="0">
                <a:solidFill>
                  <a:schemeClr val="bg1"/>
                </a:solidFill>
                <a:latin typeface="Trebuchet MS" pitchFamily="34" charset="0"/>
              </a:endParaRPr>
            </a:p>
            <a:p>
              <a:pPr algn="ctr"/>
              <a:endParaRPr lang="en-US" sz="2800" b="1" dirty="0">
                <a:solidFill>
                  <a:srgbClr val="FFC000"/>
                </a:solidFill>
                <a:latin typeface="Trebuchet MS" pitchFamily="34" charset="0"/>
              </a:endParaRPr>
            </a:p>
            <a:p>
              <a:pPr algn="ctr"/>
              <a:endParaRPr lang="en-US" sz="2800" b="1" dirty="0">
                <a:solidFill>
                  <a:srgbClr val="FFC000"/>
                </a:solidFill>
                <a:latin typeface="Trebuchet MS" pitchFamily="34" charset="0"/>
              </a:endParaRPr>
            </a:p>
            <a:p>
              <a:pPr algn="ctr"/>
              <a:r>
                <a:rPr lang="en-US" sz="3200" b="1" dirty="0">
                  <a:solidFill>
                    <a:srgbClr val="FFC000"/>
                  </a:solidFill>
                  <a:latin typeface="Trebuchet MS" pitchFamily="34" charset="0"/>
                </a:rPr>
                <a:t>Adding Logos</a:t>
              </a:r>
              <a:r>
                <a:rPr lang="en-US" sz="3200" b="1" baseline="0" dirty="0">
                  <a:solidFill>
                    <a:srgbClr val="FFC000"/>
                  </a:solidFill>
                  <a:latin typeface="Trebuchet MS" pitchFamily="34" charset="0"/>
                </a:rPr>
                <a:t> / Seals</a:t>
              </a:r>
            </a:p>
            <a:p>
              <a:pPr algn="l"/>
              <a:r>
                <a:rPr lang="en-US" sz="24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spc="0"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See if your school’s logo is available on our free poster templates page.</a:t>
              </a:r>
            </a:p>
            <a:p>
              <a:pPr algn="l"/>
              <a:endParaRPr lang="en-US" sz="2400" b="0" baseline="0" dirty="0">
                <a:latin typeface="Trebuchet MS" pitchFamily="34" charset="0"/>
              </a:endParaRPr>
            </a:p>
            <a:p>
              <a:pPr algn="ctr"/>
              <a:r>
                <a:rPr lang="en-US" sz="3200" b="1" baseline="0" dirty="0">
                  <a:solidFill>
                    <a:srgbClr val="FFC000"/>
                  </a:solidFill>
                  <a:latin typeface="Trebuchet MS" pitchFamily="34" charset="0"/>
                </a:rPr>
                <a:t>Photographs / Graphics</a:t>
              </a:r>
            </a:p>
            <a:p>
              <a:pPr algn="l" defTabSz="977900"/>
              <a:r>
                <a:rPr lang="en-US" sz="24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a:solidFill>
                    <a:schemeClr val="bg1">
                      <a:lumMod val="75000"/>
                    </a:schemeClr>
                  </a:solidFill>
                  <a:latin typeface="Trebuchet MS" pitchFamily="34" charset="0"/>
                </a:rPr>
                <a:t>disproportionally.</a:t>
              </a:r>
            </a:p>
            <a:p>
              <a:pPr algn="l" defTabSz="977900"/>
              <a:endParaRPr lang="en-US" sz="2400" b="0" baseline="0" dirty="0">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r>
                <a:rPr lang="en-US" sz="3200" b="1" baseline="0" dirty="0">
                  <a:solidFill>
                    <a:srgbClr val="FFC000"/>
                  </a:solidFill>
                  <a:latin typeface="Trebuchet MS" pitchFamily="34" charset="0"/>
                </a:rPr>
                <a:t>Image Quality Check</a:t>
              </a:r>
            </a:p>
            <a:p>
              <a:pPr lvl="0" algn="l" defTabSz="977900"/>
              <a:r>
                <a:rPr lang="en-US" sz="2400" b="0" baseline="0" dirty="0">
                  <a:solidFill>
                    <a:schemeClr val="bg1">
                      <a:lumMod val="75000"/>
                    </a:schemeClr>
                  </a:solidFill>
                  <a:latin typeface="Trebuchet MS" pitchFamily="34" charset="0"/>
                </a:rPr>
                <a:t>Zoom in and look at your images at 100% magnification. If they look good they will print well. </a:t>
              </a:r>
              <a:endParaRPr lang="en-US" sz="2800" b="0" dirty="0">
                <a:latin typeface="Trebuchet MS" pitchFamily="34" charset="0"/>
              </a:endParaRPr>
            </a:p>
          </p:txBody>
        </p:sp>
        <p:cxnSp>
          <p:nvCxnSpPr>
            <p:cNvPr id="150" name="Straight Connector 149"/>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151" name="Picture 150"/>
            <p:cNvPicPr>
              <a:picLocks noChangeAspect="1"/>
            </p:cNvPicPr>
            <p:nvPr userDrawn="1"/>
          </p:nvPicPr>
          <p:blipFill>
            <a:blip r:embed="rId11"/>
            <a:stretch>
              <a:fillRect/>
            </a:stretch>
          </p:blipFill>
          <p:spPr>
            <a:xfrm>
              <a:off x="-10740740" y="10261718"/>
              <a:ext cx="1597666" cy="1201935"/>
            </a:xfrm>
            <a:prstGeom prst="rect">
              <a:avLst/>
            </a:prstGeom>
          </p:spPr>
        </p:pic>
        <p:pic>
          <p:nvPicPr>
            <p:cNvPr id="152" name="Picture 151"/>
            <p:cNvPicPr>
              <a:picLocks noChangeAspect="1"/>
            </p:cNvPicPr>
            <p:nvPr userDrawn="1"/>
          </p:nvPicPr>
          <p:blipFill>
            <a:blip r:embed="rId12"/>
            <a:stretch>
              <a:fillRect/>
            </a:stretch>
          </p:blipFill>
          <p:spPr>
            <a:xfrm>
              <a:off x="-10732765" y="15696927"/>
              <a:ext cx="9986808" cy="1053596"/>
            </a:xfrm>
            <a:prstGeom prst="rect">
              <a:avLst/>
            </a:prstGeom>
          </p:spPr>
        </p:pic>
        <p:grpSp>
          <p:nvGrpSpPr>
            <p:cNvPr id="153" name="Group 152"/>
            <p:cNvGrpSpPr/>
            <p:nvPr userDrawn="1"/>
          </p:nvGrpSpPr>
          <p:grpSpPr>
            <a:xfrm>
              <a:off x="-9744993" y="23540957"/>
              <a:ext cx="7531182" cy="2120439"/>
              <a:chOff x="-4470427" y="11016658"/>
              <a:chExt cx="3470785" cy="974220"/>
            </a:xfrm>
          </p:grpSpPr>
          <p:grpSp>
            <p:nvGrpSpPr>
              <p:cNvPr id="159" name="Group 158"/>
              <p:cNvGrpSpPr/>
              <p:nvPr userDrawn="1"/>
            </p:nvGrpSpPr>
            <p:grpSpPr>
              <a:xfrm>
                <a:off x="-2783495" y="11060886"/>
                <a:ext cx="624431" cy="893535"/>
                <a:chOff x="-3958697" y="11117435"/>
                <a:chExt cx="779338" cy="1280430"/>
              </a:xfrm>
            </p:grpSpPr>
            <p:pic>
              <p:nvPicPr>
                <p:cNvPr id="165" name="Picture 164"/>
                <p:cNvPicPr>
                  <a:picLocks noChangeAspect="1"/>
                </p:cNvPicPr>
                <p:nvPr userDrawn="1"/>
              </p:nvPicPr>
              <p:blipFill>
                <a:blip r:embed="rId13"/>
                <a:stretch>
                  <a:fillRect/>
                </a:stretch>
              </p:blipFill>
              <p:spPr>
                <a:xfrm>
                  <a:off x="-3948160" y="11117435"/>
                  <a:ext cx="768801" cy="1090857"/>
                </a:xfrm>
                <a:prstGeom prst="rect">
                  <a:avLst/>
                </a:prstGeom>
              </p:spPr>
            </p:pic>
            <p:sp>
              <p:nvSpPr>
                <p:cNvPr id="166" name="TextBox 165"/>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a:solidFill>
                        <a:schemeClr val="tx1"/>
                      </a:solidFill>
                    </a:rPr>
                    <a:t>ORIGINAL</a:t>
                  </a:r>
                </a:p>
              </p:txBody>
            </p:sp>
          </p:grpSp>
          <p:grpSp>
            <p:nvGrpSpPr>
              <p:cNvPr id="160" name="Group 159"/>
              <p:cNvGrpSpPr/>
              <p:nvPr userDrawn="1"/>
            </p:nvGrpSpPr>
            <p:grpSpPr>
              <a:xfrm>
                <a:off x="-2033159" y="11060889"/>
                <a:ext cx="1033517" cy="893529"/>
                <a:chOff x="-2921738" y="11200127"/>
                <a:chExt cx="1420279" cy="1227904"/>
              </a:xfrm>
            </p:grpSpPr>
            <p:pic>
              <p:nvPicPr>
                <p:cNvPr id="163" name="Picture 162"/>
                <p:cNvPicPr>
                  <a:picLocks noChangeAspect="1"/>
                </p:cNvPicPr>
                <p:nvPr userDrawn="1"/>
              </p:nvPicPr>
              <p:blipFill>
                <a:blip r:embed="rId13"/>
                <a:stretch>
                  <a:fillRect/>
                </a:stretch>
              </p:blipFill>
              <p:spPr>
                <a:xfrm>
                  <a:off x="-2921738" y="11200127"/>
                  <a:ext cx="1420279" cy="1029694"/>
                </a:xfrm>
                <a:prstGeom prst="rect">
                  <a:avLst/>
                </a:prstGeom>
              </p:spPr>
            </p:pic>
            <p:sp>
              <p:nvSpPr>
                <p:cNvPr id="164" name="TextBox 163"/>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a:solidFill>
                        <a:schemeClr val="bg1"/>
                      </a:solidFill>
                    </a:rPr>
                    <a:t>DISTORTED</a:t>
                  </a:r>
                  <a:endParaRPr lang="en-US" sz="700" b="1" dirty="0">
                    <a:solidFill>
                      <a:schemeClr val="bg1"/>
                    </a:solidFill>
                  </a:endParaRPr>
                </a:p>
              </p:txBody>
            </p:sp>
          </p:grpSp>
          <p:pic>
            <p:nvPicPr>
              <p:cNvPr id="161" name="Picture 160"/>
              <p:cNvPicPr>
                <a:picLocks noChangeAspect="1"/>
              </p:cNvPicPr>
              <p:nvPr userDrawn="1"/>
            </p:nvPicPr>
            <p:blipFill>
              <a:blip r:embed="rId14"/>
              <a:stretch>
                <a:fillRect/>
              </a:stretch>
            </p:blipFill>
            <p:spPr>
              <a:xfrm>
                <a:off x="-4470427" y="11016658"/>
                <a:ext cx="1098742" cy="847761"/>
              </a:xfrm>
              <a:prstGeom prst="rect">
                <a:avLst/>
              </a:prstGeom>
            </p:spPr>
          </p:pic>
          <p:sp>
            <p:nvSpPr>
              <p:cNvPr id="162" name="TextBox 161"/>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a:solidFill>
                      <a:schemeClr val="bg1"/>
                    </a:solidFill>
                  </a:rPr>
                  <a:t>Corner</a:t>
                </a:r>
                <a:r>
                  <a:rPr lang="en-US" sz="1600" baseline="0" dirty="0">
                    <a:solidFill>
                      <a:schemeClr val="bg1"/>
                    </a:solidFill>
                  </a:rPr>
                  <a:t> handles</a:t>
                </a:r>
                <a:endParaRPr lang="en-US" sz="1600" dirty="0">
                  <a:solidFill>
                    <a:schemeClr val="bg1"/>
                  </a:solidFill>
                </a:endParaRPr>
              </a:p>
            </p:txBody>
          </p:sp>
        </p:grpSp>
        <p:grpSp>
          <p:nvGrpSpPr>
            <p:cNvPr id="154" name="Group 153"/>
            <p:cNvGrpSpPr/>
            <p:nvPr userDrawn="1"/>
          </p:nvGrpSpPr>
          <p:grpSpPr>
            <a:xfrm>
              <a:off x="-10398793" y="27751410"/>
              <a:ext cx="9323012" cy="2453251"/>
              <a:chOff x="-4754996" y="12734136"/>
              <a:chExt cx="4296559" cy="1127128"/>
            </a:xfrm>
          </p:grpSpPr>
          <p:graphicFrame>
            <p:nvGraphicFramePr>
              <p:cNvPr id="155" name="Object 154"/>
              <p:cNvGraphicFramePr>
                <a:graphicFrameLocks noChangeAspect="1"/>
              </p:cNvGraphicFramePr>
              <p:nvPr userDrawn="1">
                <p:extLst>
                  <p:ext uri="{D42A27DB-BD31-4B8C-83A1-F6EECF244321}">
                    <p14:modId xmlns:p14="http://schemas.microsoft.com/office/powerpoint/2010/main" val="1449971961"/>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2561" name="Image" r:id="rId15" imgW="1828440" imgH="1117440" progId="Photoshop.Image.13">
                      <p:embed/>
                    </p:oleObj>
                  </mc:Choice>
                  <mc:Fallback>
                    <p:oleObj name="Image" r:id="rId15" imgW="1828440" imgH="1117440" progId="Photoshop.Image.13">
                      <p:embed/>
                      <p:pic>
                        <p:nvPicPr>
                          <p:cNvPr id="0" name=""/>
                          <p:cNvPicPr/>
                          <p:nvPr/>
                        </p:nvPicPr>
                        <p:blipFill>
                          <a:blip r:embed="rId16"/>
                          <a:stretch>
                            <a:fillRect/>
                          </a:stretch>
                        </p:blipFill>
                        <p:spPr>
                          <a:xfrm>
                            <a:off x="-4533347" y="12734142"/>
                            <a:ext cx="1828800" cy="1117600"/>
                          </a:xfrm>
                          <a:prstGeom prst="rect">
                            <a:avLst/>
                          </a:prstGeom>
                        </p:spPr>
                      </p:pic>
                    </p:oleObj>
                  </mc:Fallback>
                </mc:AlternateContent>
              </a:graphicData>
            </a:graphic>
          </p:graphicFrame>
          <p:graphicFrame>
            <p:nvGraphicFramePr>
              <p:cNvPr id="156" name="Object 155"/>
              <p:cNvGraphicFramePr>
                <a:graphicFrameLocks noChangeAspect="1"/>
              </p:cNvGraphicFramePr>
              <p:nvPr userDrawn="1">
                <p:extLst>
                  <p:ext uri="{D42A27DB-BD31-4B8C-83A1-F6EECF244321}">
                    <p14:modId xmlns:p14="http://schemas.microsoft.com/office/powerpoint/2010/main" val="358709225"/>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2562" name="Image" r:id="rId17" imgW="1828440" imgH="1117440" progId="Photoshop.Image.13">
                      <p:embed/>
                    </p:oleObj>
                  </mc:Choice>
                  <mc:Fallback>
                    <p:oleObj name="Image" r:id="rId17" imgW="1828440" imgH="1117440" progId="Photoshop.Image.13">
                      <p:embed/>
                      <p:pic>
                        <p:nvPicPr>
                          <p:cNvPr id="0" name=""/>
                          <p:cNvPicPr/>
                          <p:nvPr/>
                        </p:nvPicPr>
                        <p:blipFill>
                          <a:blip r:embed="rId18"/>
                          <a:stretch>
                            <a:fillRect/>
                          </a:stretch>
                        </p:blipFill>
                        <p:spPr>
                          <a:xfrm>
                            <a:off x="-2456641" y="12737835"/>
                            <a:ext cx="1828800" cy="1117600"/>
                          </a:xfrm>
                          <a:prstGeom prst="rect">
                            <a:avLst/>
                          </a:prstGeom>
                        </p:spPr>
                      </p:pic>
                    </p:oleObj>
                  </mc:Fallback>
                </mc:AlternateContent>
              </a:graphicData>
            </a:graphic>
          </p:graphicFrame>
          <p:sp>
            <p:nvSpPr>
              <p:cNvPr id="157" name="TextBox 156"/>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a:solidFill>
                      <a:srgbClr val="92D050"/>
                    </a:solidFill>
                  </a:rPr>
                  <a:t>Good</a:t>
                </a:r>
                <a:r>
                  <a:rPr lang="en-US" sz="1600" baseline="0" dirty="0">
                    <a:solidFill>
                      <a:srgbClr val="92D050"/>
                    </a:solidFill>
                  </a:rPr>
                  <a:t> </a:t>
                </a:r>
                <a:r>
                  <a:rPr lang="en-US" sz="1600" baseline="0" dirty="0">
                    <a:solidFill>
                      <a:schemeClr val="bg1"/>
                    </a:solidFill>
                  </a:rPr>
                  <a:t>printing quality</a:t>
                </a:r>
                <a:endParaRPr lang="en-US" sz="1600" dirty="0">
                  <a:solidFill>
                    <a:schemeClr val="bg1"/>
                  </a:solidFill>
                </a:endParaRPr>
              </a:p>
            </p:txBody>
          </p:sp>
          <p:sp>
            <p:nvSpPr>
              <p:cNvPr id="158" name="TextBox 157"/>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a:solidFill>
                      <a:srgbClr val="FF0000"/>
                    </a:solidFill>
                  </a:rPr>
                  <a:t>Bad </a:t>
                </a:r>
                <a:r>
                  <a:rPr lang="en-US" sz="1600" dirty="0">
                    <a:solidFill>
                      <a:schemeClr val="bg1"/>
                    </a:solidFill>
                  </a:rPr>
                  <a:t>printing quality</a:t>
                </a:r>
              </a:p>
            </p:txBody>
          </p:sp>
        </p:grpSp>
      </p:grpSp>
      <p:sp>
        <p:nvSpPr>
          <p:cNvPr id="59" name="TextBox 59"/>
          <p:cNvSpPr txBox="1"/>
          <p:nvPr userDrawn="1"/>
        </p:nvSpPr>
        <p:spPr>
          <a:xfrm>
            <a:off x="44487207" y="31252859"/>
            <a:ext cx="7629577" cy="1399638"/>
          </a:xfrm>
          <a:prstGeom prst="rect">
            <a:avLst/>
          </a:prstGeom>
          <a:noFill/>
        </p:spPr>
        <p:txBody>
          <a:bodyPr wrap="square" lIns="65304" tIns="32651" rIns="65304" bIns="32651" rtlCol="0">
            <a:spAutoFit/>
          </a:bodyPr>
          <a:ls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a:lstStyle>
          <a:p>
            <a:pPr marL="280988" indent="-280988">
              <a:lnSpc>
                <a:spcPts val="2600"/>
              </a:lnSpc>
            </a:pPr>
            <a:r>
              <a:rPr lang="en-US" sz="2800" dirty="0">
                <a:solidFill>
                  <a:schemeClr val="bg1"/>
                </a:solidFill>
              </a:rPr>
              <a:t>©2015</a:t>
            </a:r>
            <a:r>
              <a:rPr lang="en-US" sz="2800" baseline="0" dirty="0">
                <a:solidFill>
                  <a:schemeClr val="bg1"/>
                </a:solidFill>
              </a:rPr>
              <a:t> </a:t>
            </a:r>
            <a:r>
              <a:rPr lang="en-US" sz="2800" dirty="0">
                <a:solidFill>
                  <a:schemeClr val="bg1"/>
                </a:solidFill>
              </a:rPr>
              <a:t>PosterPresentations.com</a:t>
            </a:r>
            <a:br>
              <a:rPr lang="en-US" sz="2800" dirty="0">
                <a:solidFill>
                  <a:schemeClr val="bg1"/>
                </a:solidFill>
              </a:rPr>
            </a:br>
            <a:r>
              <a:rPr lang="en-US" sz="2400" dirty="0">
                <a:solidFill>
                  <a:schemeClr val="bg1"/>
                </a:solidFill>
              </a:rPr>
              <a:t>2117 Fourth Street ,</a:t>
            </a:r>
            <a:r>
              <a:rPr lang="en-US" sz="2400" baseline="0" dirty="0">
                <a:solidFill>
                  <a:schemeClr val="bg1"/>
                </a:solidFill>
              </a:rPr>
              <a:t> Unit C        </a:t>
            </a:r>
          </a:p>
          <a:p>
            <a:pPr marL="280988" indent="0">
              <a:lnSpc>
                <a:spcPts val="2600"/>
              </a:lnSpc>
            </a:pPr>
            <a:r>
              <a:rPr lang="en-US" sz="2400" baseline="0" dirty="0">
                <a:solidFill>
                  <a:schemeClr val="bg1"/>
                </a:solidFill>
              </a:rPr>
              <a:t>Berkeley CA </a:t>
            </a:r>
            <a:r>
              <a:rPr lang="en-US" sz="2000" baseline="0" dirty="0">
                <a:solidFill>
                  <a:schemeClr val="bg1"/>
                </a:solidFill>
              </a:rPr>
              <a:t>94710</a:t>
            </a:r>
            <a:br>
              <a:rPr lang="en-US" sz="2400" baseline="0" dirty="0">
                <a:solidFill>
                  <a:schemeClr val="bg1"/>
                </a:solidFill>
              </a:rPr>
            </a:br>
            <a:r>
              <a:rPr lang="en-US" sz="2400" b="1" baseline="0" dirty="0">
                <a:solidFill>
                  <a:srgbClr val="FFFF00"/>
                </a:solidFill>
              </a:rPr>
              <a:t>posterpresenter@gmail.com</a:t>
            </a:r>
            <a:endParaRPr lang="en-US" sz="2800" b="1" dirty="0">
              <a:solidFill>
                <a:srgbClr val="FFFF00"/>
              </a:solidFill>
            </a:endParaRPr>
          </a:p>
        </p:txBody>
      </p:sp>
      <p:grpSp>
        <p:nvGrpSpPr>
          <p:cNvPr id="62" name="Group 61"/>
          <p:cNvGrpSpPr/>
          <p:nvPr userDrawn="1"/>
        </p:nvGrpSpPr>
        <p:grpSpPr>
          <a:xfrm>
            <a:off x="-122803" y="-102882"/>
            <a:ext cx="44373863" cy="33075071"/>
            <a:chOff x="-109728" y="0"/>
            <a:chExt cx="44267567" cy="32991552"/>
          </a:xfrm>
        </p:grpSpPr>
        <p:sp>
          <p:nvSpPr>
            <p:cNvPr id="63" name="Freeform 62"/>
            <p:cNvSpPr/>
            <p:nvPr userDrawn="1"/>
          </p:nvSpPr>
          <p:spPr>
            <a:xfrm>
              <a:off x="-38239" y="18087"/>
              <a:ext cx="43929439" cy="32973465"/>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79000">
                  <a:schemeClr val="accent2">
                    <a:lumMod val="40000"/>
                    <a:lumOff val="60000"/>
                  </a:schemeClr>
                </a:gs>
                <a:gs pos="13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63"/>
            <p:cNvSpPr/>
            <p:nvPr userDrawn="1"/>
          </p:nvSpPr>
          <p:spPr>
            <a:xfrm flipH="1" flipV="1">
              <a:off x="-38240" y="18087"/>
              <a:ext cx="43929437" cy="32956498"/>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41000">
                  <a:schemeClr val="bg2"/>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userDrawn="1"/>
          </p:nvSpPr>
          <p:spPr>
            <a:xfrm>
              <a:off x="-109728" y="0"/>
              <a:ext cx="44000928" cy="32991552"/>
            </a:xfrm>
            <a:custGeom>
              <a:avLst/>
              <a:gdLst>
                <a:gd name="connsiteX0" fmla="*/ 36576 w 39026592"/>
                <a:gd name="connsiteY0" fmla="*/ 0 h 30614112"/>
                <a:gd name="connsiteX1" fmla="*/ 15837408 w 39026592"/>
                <a:gd name="connsiteY1" fmla="*/ 30614112 h 30614112"/>
                <a:gd name="connsiteX2" fmla="*/ 39026592 w 39026592"/>
                <a:gd name="connsiteY2" fmla="*/ 13350240 h 30614112"/>
                <a:gd name="connsiteX3" fmla="*/ 0 w 39026592"/>
                <a:gd name="connsiteY3" fmla="*/ 73152 h 30614112"/>
                <a:gd name="connsiteX4" fmla="*/ 109728 w 39026592"/>
                <a:gd name="connsiteY4" fmla="*/ 146304 h 3061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26592" h="30614112">
                  <a:moveTo>
                    <a:pt x="36576" y="0"/>
                  </a:moveTo>
                  <a:lnTo>
                    <a:pt x="15837408" y="30614112"/>
                  </a:lnTo>
                  <a:lnTo>
                    <a:pt x="39026592" y="13350240"/>
                  </a:lnTo>
                  <a:lnTo>
                    <a:pt x="0" y="73152"/>
                  </a:lnTo>
                  <a:lnTo>
                    <a:pt x="109728" y="146304"/>
                  </a:lnTo>
                </a:path>
              </a:pathLst>
            </a:custGeom>
            <a:gradFill flip="none" rotWithShape="1">
              <a:gsLst>
                <a:gs pos="0">
                  <a:schemeClr val="bg1"/>
                </a:gs>
                <a:gs pos="76000">
                  <a:schemeClr val="accent1">
                    <a:lumMod val="30000"/>
                    <a:lumOff val="70000"/>
                    <a:alpha val="0"/>
                  </a:schemeClr>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36"/>
            <p:cNvSpPr>
              <a:spLocks noChangeArrowheads="1"/>
            </p:cNvSpPr>
            <p:nvPr/>
          </p:nvSpPr>
          <p:spPr bwMode="auto">
            <a:xfrm>
              <a:off x="266639" y="339852"/>
              <a:ext cx="43891200" cy="4800600"/>
            </a:xfrm>
            <a:prstGeom prst="rect">
              <a:avLst/>
            </a:prstGeom>
            <a:noFill/>
            <a:ln w="9525">
              <a:noFill/>
              <a:miter lim="800000"/>
              <a:headEnd/>
              <a:tailEnd/>
            </a:ln>
            <a:effectLst/>
          </p:spPr>
          <p:txBody>
            <a:bodyPr wrap="none" lIns="91436" tIns="45717" rIns="91436" bIns="45717" anchor="ctr"/>
            <a:lstStyle/>
            <a:p>
              <a:pPr>
                <a:defRPr/>
              </a:pPr>
              <a:endParaRPr lang="en-US" dirty="0"/>
            </a:p>
          </p:txBody>
        </p:sp>
      </p:grpSp>
      <p:sp>
        <p:nvSpPr>
          <p:cNvPr id="67" name="Text Box 14"/>
          <p:cNvSpPr txBox="1">
            <a:spLocks noChangeArrowheads="1"/>
          </p:cNvSpPr>
          <p:nvPr userDrawn="1"/>
        </p:nvSpPr>
        <p:spPr bwMode="auto">
          <a:xfrm>
            <a:off x="1603881" y="32173892"/>
            <a:ext cx="2514600" cy="356825"/>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70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8"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904" userDrawn="1">
          <p15:clr>
            <a:srgbClr val="F26B43"/>
          </p15:clr>
        </p15:guide>
        <p15:guide id="3" pos="9360" userDrawn="1">
          <p15:clr>
            <a:srgbClr val="F26B43"/>
          </p15:clr>
        </p15:guide>
        <p15:guide id="4" pos="18288"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07" name="Group 106"/>
          <p:cNvGrpSpPr/>
          <p:nvPr userDrawn="1"/>
        </p:nvGrpSpPr>
        <p:grpSpPr>
          <a:xfrm>
            <a:off x="-11225189" y="32851"/>
            <a:ext cx="11018865" cy="32918401"/>
            <a:chOff x="-11225189" y="-1"/>
            <a:chExt cx="11018865" cy="32918401"/>
          </a:xfrm>
        </p:grpSpPr>
        <p:sp>
          <p:nvSpPr>
            <p:cNvPr id="108" name="Rectangle 107"/>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a:solidFill>
                    <a:srgbClr val="FF0000"/>
                  </a:solidFill>
                  <a:latin typeface="Trebuchet MS" pitchFamily="34" charset="0"/>
                </a:rPr>
                <a:t>(—THIS SIDEBAR DOES NOT PRINT—)</a:t>
              </a:r>
              <a:endParaRPr lang="en-US" sz="3200" b="1" spc="600" dirty="0">
                <a:solidFill>
                  <a:schemeClr val="bg1"/>
                </a:solidFill>
                <a:latin typeface="Trebuchet MS" pitchFamily="34" charset="0"/>
              </a:endParaRPr>
            </a:p>
            <a:p>
              <a:pPr algn="ctr"/>
              <a:r>
                <a:rPr lang="en-US" sz="4000" b="1" spc="600" dirty="0">
                  <a:solidFill>
                    <a:schemeClr val="bg1"/>
                  </a:solidFill>
                  <a:latin typeface="Trebuchet MS" pitchFamily="34" charset="0"/>
                </a:rPr>
                <a:t>DESIGN</a:t>
              </a:r>
              <a:r>
                <a:rPr lang="en-US" sz="4000" b="1" spc="600" baseline="0" dirty="0">
                  <a:solidFill>
                    <a:schemeClr val="bg1"/>
                  </a:solidFill>
                  <a:latin typeface="Trebuchet MS" pitchFamily="34" charset="0"/>
                </a:rPr>
                <a:t> </a:t>
              </a:r>
              <a:r>
                <a:rPr lang="en-US" sz="4000" b="1" spc="600" dirty="0">
                  <a:solidFill>
                    <a:schemeClr val="bg1"/>
                  </a:solidFill>
                  <a:latin typeface="Trebuchet MS" pitchFamily="34" charset="0"/>
                </a:rPr>
                <a:t>GUIDE</a:t>
              </a:r>
            </a:p>
            <a:p>
              <a:pPr algn="ctr"/>
              <a:endParaRPr lang="en-US" sz="2800" b="1" dirty="0">
                <a:latin typeface="Trebuchet MS" pitchFamily="34" charset="0"/>
              </a:endParaRPr>
            </a:p>
            <a:p>
              <a:pPr defTabSz="3765639"/>
              <a:r>
                <a:rPr lang="en-US" sz="2800" i="0" dirty="0">
                  <a:latin typeface="Trebuchet MS" pitchFamily="34" charset="0"/>
                </a:rPr>
                <a:t>This PowerPoint</a:t>
              </a:r>
              <a:r>
                <a:rPr lang="en-US" sz="2800" i="0" baseline="0" dirty="0">
                  <a:latin typeface="Trebuchet MS" pitchFamily="34" charset="0"/>
                </a:rPr>
                <a:t> </a:t>
              </a:r>
              <a:r>
                <a:rPr lang="en-US" sz="2800" i="0" dirty="0">
                  <a:latin typeface="Trebuchet MS" pitchFamily="34" charset="0"/>
                </a:rPr>
                <a:t>2007 template produces</a:t>
              </a:r>
              <a:r>
                <a:rPr lang="en-US" sz="2800" i="0" baseline="0" dirty="0">
                  <a:latin typeface="Trebuchet MS" pitchFamily="34" charset="0"/>
                </a:rPr>
                <a:t> </a:t>
              </a:r>
              <a:r>
                <a:rPr lang="en-US" sz="2800" i="0" dirty="0">
                  <a:latin typeface="Trebuchet MS" pitchFamily="34" charset="0"/>
                </a:rPr>
                <a:t>a 36”x48” presentation poster. </a:t>
              </a:r>
              <a:r>
                <a:rPr lang="en-US" sz="2800" dirty="0">
                  <a:latin typeface="Trebuchet MS" pitchFamily="34" charset="0"/>
                </a:rPr>
                <a:t>You</a:t>
              </a:r>
              <a:r>
                <a:rPr lang="en-US" sz="2800" baseline="0" dirty="0">
                  <a:latin typeface="Trebuchet MS" pitchFamily="34" charset="0"/>
                </a:rPr>
                <a:t> can u</a:t>
              </a:r>
              <a:r>
                <a:rPr lang="en-US" sz="2800" dirty="0">
                  <a:latin typeface="Trebuchet MS" pitchFamily="34" charset="0"/>
                </a:rPr>
                <a:t>se</a:t>
              </a:r>
              <a:r>
                <a:rPr lang="en-US" sz="2800" baseline="0" dirty="0">
                  <a:latin typeface="Trebuchet MS" pitchFamily="34" charset="0"/>
                </a:rPr>
                <a:t> it to create your research poster and </a:t>
              </a:r>
              <a:r>
                <a:rPr lang="en-US" sz="2800" dirty="0">
                  <a:latin typeface="Trebuchet MS" pitchFamily="34" charset="0"/>
                </a:rPr>
                <a:t>save valuable time placing titles, subtitles,</a:t>
              </a:r>
              <a:r>
                <a:rPr lang="en-US" sz="2800" baseline="0" dirty="0">
                  <a:latin typeface="Trebuchet MS" pitchFamily="34" charset="0"/>
                </a:rPr>
                <a:t> text, and graphics</a:t>
              </a:r>
              <a:r>
                <a:rPr lang="en-US" sz="2800" dirty="0">
                  <a:latin typeface="Trebuchet MS" pitchFamily="34" charset="0"/>
                </a:rPr>
                <a:t>. </a:t>
              </a:r>
            </a:p>
            <a:p>
              <a:pPr defTabSz="3765639"/>
              <a:endParaRPr lang="en-US" sz="2800" dirty="0">
                <a:latin typeface="Trebuchet MS" pitchFamily="34" charset="0"/>
              </a:endParaRPr>
            </a:p>
            <a:p>
              <a:pPr defTabSz="4389219"/>
              <a:r>
                <a:rPr lang="en-US" sz="2800" dirty="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a:solidFill>
                    <a:srgbClr val="FFC000"/>
                  </a:solidFill>
                  <a:latin typeface="Trebuchet MS" pitchFamily="34" charset="0"/>
                </a:rPr>
                <a:t>PosterPresentations.com</a:t>
              </a:r>
              <a:r>
                <a:rPr lang="en-US" sz="2800" b="1" dirty="0">
                  <a:solidFill>
                    <a:schemeClr val="bg1"/>
                  </a:solidFill>
                  <a:latin typeface="Trebuchet MS" pitchFamily="34" charset="0"/>
                </a:rPr>
                <a:t> </a:t>
              </a:r>
              <a:r>
                <a:rPr lang="en-US" sz="2800" dirty="0">
                  <a:solidFill>
                    <a:schemeClr val="bg1"/>
                  </a:solidFill>
                  <a:latin typeface="Trebuchet MS" pitchFamily="34" charset="0"/>
                </a:rPr>
                <a:t>and click on HELP DESK.</a:t>
              </a:r>
            </a:p>
            <a:p>
              <a:pPr defTabSz="4389219"/>
              <a:endParaRPr lang="en-US" sz="2800" dirty="0">
                <a:latin typeface="Trebuchet MS" pitchFamily="34" charset="0"/>
              </a:endParaRPr>
            </a:p>
            <a:p>
              <a:pPr defTabSz="4389219"/>
              <a:r>
                <a:rPr lang="en-US" sz="2800" dirty="0">
                  <a:solidFill>
                    <a:schemeClr val="bg1"/>
                  </a:solidFill>
                  <a:latin typeface="Trebuchet MS" pitchFamily="34" charset="0"/>
                </a:rPr>
                <a:t>When</a:t>
              </a:r>
              <a:r>
                <a:rPr lang="en-US" sz="2800" baseline="0" dirty="0">
                  <a:solidFill>
                    <a:schemeClr val="bg1"/>
                  </a:solidFill>
                  <a:latin typeface="Trebuchet MS" pitchFamily="34" charset="0"/>
                </a:rPr>
                <a:t> you are ready to print your poster</a:t>
              </a:r>
              <a:r>
                <a:rPr lang="en-US" sz="2800" dirty="0">
                  <a:solidFill>
                    <a:schemeClr val="bg1"/>
                  </a:solidFill>
                  <a:latin typeface="Trebuchet MS" pitchFamily="34" charset="0"/>
                </a:rPr>
                <a:t>,</a:t>
              </a:r>
              <a:r>
                <a:rPr lang="en-US" sz="2800" baseline="0" dirty="0">
                  <a:solidFill>
                    <a:schemeClr val="bg1"/>
                  </a:solidFill>
                  <a:latin typeface="Trebuchet MS" pitchFamily="34" charset="0"/>
                </a:rPr>
                <a:t> go online to </a:t>
              </a:r>
              <a:r>
                <a:rPr lang="en-US" sz="2800" b="0" dirty="0">
                  <a:solidFill>
                    <a:schemeClr val="bg1"/>
                  </a:solidFill>
                  <a:latin typeface="Trebuchet MS" pitchFamily="34" charset="0"/>
                </a:rPr>
                <a:t>PosterPresentations.com</a:t>
              </a:r>
              <a:br>
                <a:rPr lang="en-US" sz="2800" dirty="0">
                  <a:solidFill>
                    <a:schemeClr val="bg1"/>
                  </a:solidFill>
                  <a:latin typeface="Trebuchet MS" pitchFamily="34" charset="0"/>
                </a:rPr>
              </a:br>
              <a:endParaRPr lang="en-US" sz="2800" dirty="0">
                <a:solidFill>
                  <a:schemeClr val="bg1"/>
                </a:solidFill>
                <a:latin typeface="Trebuchet MS" pitchFamily="34" charset="0"/>
              </a:endParaRPr>
            </a:p>
            <a:p>
              <a:pPr algn="l" defTabSz="3765639"/>
              <a:r>
                <a:rPr lang="en-US" sz="2800" b="0" dirty="0">
                  <a:solidFill>
                    <a:schemeClr val="bg1"/>
                  </a:solidFill>
                  <a:latin typeface="Trebuchet MS" pitchFamily="34" charset="0"/>
                </a:rPr>
                <a:t>Need</a:t>
              </a:r>
              <a:r>
                <a:rPr lang="en-US" sz="2800" b="0" baseline="0" dirty="0">
                  <a:solidFill>
                    <a:schemeClr val="bg1"/>
                  </a:solidFill>
                  <a:latin typeface="Trebuchet MS" pitchFamily="34" charset="0"/>
                </a:rPr>
                <a:t> assistance? Call us at </a:t>
              </a:r>
              <a:r>
                <a:rPr lang="en-US" sz="2800" b="0" dirty="0">
                  <a:solidFill>
                    <a:srgbClr val="FFC000"/>
                  </a:solidFill>
                  <a:latin typeface="Trebuchet MS" pitchFamily="34" charset="0"/>
                </a:rPr>
                <a:t>1.510.649.3001</a:t>
              </a:r>
            </a:p>
            <a:p>
              <a:pPr algn="l" defTabSz="3765639"/>
              <a:endParaRPr lang="en-US" sz="3600" b="1" dirty="0">
                <a:solidFill>
                  <a:srgbClr val="FFFF00"/>
                </a:solidFill>
                <a:latin typeface="Trebuchet MS" pitchFamily="34" charset="0"/>
              </a:endParaRPr>
            </a:p>
            <a:p>
              <a:pPr algn="ctr"/>
              <a:endParaRPr lang="en-US" sz="2400" b="1" dirty="0">
                <a:solidFill>
                  <a:schemeClr val="bg1"/>
                </a:solidFill>
                <a:latin typeface="Trebuchet MS" pitchFamily="34" charset="0"/>
              </a:endParaRPr>
            </a:p>
            <a:p>
              <a:pPr algn="ctr"/>
              <a:r>
                <a:rPr lang="en-US" sz="4000" b="1" spc="600" dirty="0">
                  <a:solidFill>
                    <a:schemeClr val="bg1"/>
                  </a:solidFill>
                  <a:latin typeface="Trebuchet MS" pitchFamily="34" charset="0"/>
                </a:rPr>
                <a:t>QUICK START</a:t>
              </a:r>
            </a:p>
            <a:p>
              <a:pPr algn="ctr"/>
              <a:endParaRPr lang="en-US" sz="32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Zoom in and out</a:t>
              </a:r>
            </a:p>
            <a:p>
              <a:pPr marL="1892300" indent="-1892300" algn="l" defTabSz="850900"/>
              <a:r>
                <a:rPr lang="en-US" sz="2400" b="0" baseline="0" dirty="0">
                  <a:solidFill>
                    <a:schemeClr val="bg1"/>
                  </a:solidFill>
                  <a:latin typeface="Trebuchet MS" pitchFamily="34" charset="0"/>
                </a:rPr>
                <a:t>	</a:t>
              </a:r>
              <a:r>
                <a:rPr lang="en-US" sz="2400" b="0" baseline="0" dirty="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a:solidFill>
                    <a:schemeClr val="bg1">
                      <a:lumMod val="75000"/>
                    </a:schemeClr>
                  </a:solidFill>
                  <a:latin typeface="Trebuchet MS" pitchFamily="34" charset="0"/>
                </a:rPr>
                <a:t>	</a:t>
              </a:r>
              <a:r>
                <a:rPr lang="en-US" sz="2400" b="0" baseline="0" dirty="0">
                  <a:solidFill>
                    <a:schemeClr val="bg1">
                      <a:lumMod val="75000"/>
                    </a:schemeClr>
                  </a:solidFill>
                  <a:latin typeface="Trebuchet MS" pitchFamily="34" charset="0"/>
                </a:rPr>
                <a:t>Go to VIEW &gt; ZOOM.</a:t>
              </a:r>
            </a:p>
            <a:p>
              <a:pPr algn="l"/>
              <a:endParaRPr lang="en-US" sz="2800" b="0"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Title, Authors, and Affiliations</a:t>
              </a:r>
            </a:p>
            <a:p>
              <a:pPr algn="l"/>
              <a:r>
                <a:rPr lang="en-US" sz="2400" b="0" baseline="0" dirty="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The font size of your title should be bigger than your name(s) and institution name(s).</a:t>
              </a:r>
            </a:p>
            <a:p>
              <a:pPr algn="l"/>
              <a:br>
                <a:rPr lang="en-US" sz="2800" b="1" baseline="0" dirty="0">
                  <a:solidFill>
                    <a:schemeClr val="bg1"/>
                  </a:solidFill>
                  <a:latin typeface="Trebuchet MS" pitchFamily="34" charset="0"/>
                </a:rPr>
              </a:br>
              <a:endParaRPr lang="en-US" sz="2800" b="1" dirty="0">
                <a:solidFill>
                  <a:schemeClr val="bg1"/>
                </a:solidFill>
                <a:latin typeface="Trebuchet MS" pitchFamily="34" charset="0"/>
              </a:endParaRPr>
            </a:p>
            <a:p>
              <a:pPr algn="ctr"/>
              <a:endParaRPr lang="en-US" sz="2800" b="1" dirty="0">
                <a:solidFill>
                  <a:srgbClr val="FFC000"/>
                </a:solidFill>
                <a:latin typeface="Trebuchet MS" pitchFamily="34" charset="0"/>
              </a:endParaRPr>
            </a:p>
            <a:p>
              <a:pPr algn="ctr"/>
              <a:endParaRPr lang="en-US" sz="2800" b="1" dirty="0">
                <a:solidFill>
                  <a:srgbClr val="FFC000"/>
                </a:solidFill>
                <a:latin typeface="Trebuchet MS" pitchFamily="34" charset="0"/>
              </a:endParaRPr>
            </a:p>
            <a:p>
              <a:pPr algn="ctr"/>
              <a:r>
                <a:rPr lang="en-US" sz="3200" b="1" dirty="0">
                  <a:solidFill>
                    <a:srgbClr val="FFC000"/>
                  </a:solidFill>
                  <a:latin typeface="Trebuchet MS" pitchFamily="34" charset="0"/>
                </a:rPr>
                <a:t>Adding Logos</a:t>
              </a:r>
              <a:r>
                <a:rPr lang="en-US" sz="3200" b="1" baseline="0" dirty="0">
                  <a:solidFill>
                    <a:srgbClr val="FFC000"/>
                  </a:solidFill>
                  <a:latin typeface="Trebuchet MS" pitchFamily="34" charset="0"/>
                </a:rPr>
                <a:t> / Seals</a:t>
              </a:r>
            </a:p>
            <a:p>
              <a:pPr algn="l"/>
              <a:r>
                <a:rPr lang="en-US" sz="24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spc="0"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See if your school’s logo is available on our free poster templates page.</a:t>
              </a:r>
            </a:p>
            <a:p>
              <a:pPr algn="l"/>
              <a:endParaRPr lang="en-US" sz="2400" b="0" baseline="0" dirty="0">
                <a:latin typeface="Trebuchet MS" pitchFamily="34" charset="0"/>
              </a:endParaRPr>
            </a:p>
            <a:p>
              <a:pPr algn="ctr"/>
              <a:r>
                <a:rPr lang="en-US" sz="3200" b="1" baseline="0" dirty="0">
                  <a:solidFill>
                    <a:srgbClr val="FFC000"/>
                  </a:solidFill>
                  <a:latin typeface="Trebuchet MS" pitchFamily="34" charset="0"/>
                </a:rPr>
                <a:t>Photographs / Graphics</a:t>
              </a:r>
            </a:p>
            <a:p>
              <a:pPr algn="l" defTabSz="977900"/>
              <a:r>
                <a:rPr lang="en-US" sz="24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a:solidFill>
                    <a:schemeClr val="bg1">
                      <a:lumMod val="75000"/>
                    </a:schemeClr>
                  </a:solidFill>
                  <a:latin typeface="Trebuchet MS" pitchFamily="34" charset="0"/>
                </a:rPr>
                <a:t>disproportionally.</a:t>
              </a:r>
            </a:p>
            <a:p>
              <a:pPr algn="l" defTabSz="977900"/>
              <a:endParaRPr lang="en-US" sz="2400" b="0" baseline="0" dirty="0">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r>
                <a:rPr lang="en-US" sz="3200" b="1" baseline="0" dirty="0">
                  <a:solidFill>
                    <a:srgbClr val="FFC000"/>
                  </a:solidFill>
                  <a:latin typeface="Trebuchet MS" pitchFamily="34" charset="0"/>
                </a:rPr>
                <a:t>Image Quality Check</a:t>
              </a:r>
            </a:p>
            <a:p>
              <a:pPr lvl="0" algn="l" defTabSz="977900"/>
              <a:r>
                <a:rPr lang="en-US" sz="2400" b="0" baseline="0" dirty="0">
                  <a:solidFill>
                    <a:schemeClr val="bg1">
                      <a:lumMod val="75000"/>
                    </a:schemeClr>
                  </a:solidFill>
                  <a:latin typeface="Trebuchet MS" pitchFamily="34" charset="0"/>
                </a:rPr>
                <a:t>Zoom in and look at your images at 100% magnification. If they look good they will print well. </a:t>
              </a:r>
              <a:endParaRPr lang="en-US" sz="2800" b="0" dirty="0">
                <a:latin typeface="Trebuchet MS" pitchFamily="34" charset="0"/>
              </a:endParaRPr>
            </a:p>
          </p:txBody>
        </p:sp>
        <p:cxnSp>
          <p:nvCxnSpPr>
            <p:cNvPr id="109" name="Straight Connector 108"/>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110" name="Picture 109"/>
            <p:cNvPicPr>
              <a:picLocks noChangeAspect="1"/>
            </p:cNvPicPr>
            <p:nvPr userDrawn="1"/>
          </p:nvPicPr>
          <p:blipFill>
            <a:blip r:embed="rId4"/>
            <a:stretch>
              <a:fillRect/>
            </a:stretch>
          </p:blipFill>
          <p:spPr>
            <a:xfrm>
              <a:off x="-10740740" y="10261718"/>
              <a:ext cx="1597666" cy="1201935"/>
            </a:xfrm>
            <a:prstGeom prst="rect">
              <a:avLst/>
            </a:prstGeom>
          </p:spPr>
        </p:pic>
        <p:pic>
          <p:nvPicPr>
            <p:cNvPr id="111" name="Picture 110"/>
            <p:cNvPicPr>
              <a:picLocks noChangeAspect="1"/>
            </p:cNvPicPr>
            <p:nvPr userDrawn="1"/>
          </p:nvPicPr>
          <p:blipFill>
            <a:blip r:embed="rId5"/>
            <a:stretch>
              <a:fillRect/>
            </a:stretch>
          </p:blipFill>
          <p:spPr>
            <a:xfrm>
              <a:off x="-10732765" y="15696927"/>
              <a:ext cx="9986808" cy="1053596"/>
            </a:xfrm>
            <a:prstGeom prst="rect">
              <a:avLst/>
            </a:prstGeom>
          </p:spPr>
        </p:pic>
        <p:grpSp>
          <p:nvGrpSpPr>
            <p:cNvPr id="112" name="Group 111"/>
            <p:cNvGrpSpPr/>
            <p:nvPr userDrawn="1"/>
          </p:nvGrpSpPr>
          <p:grpSpPr>
            <a:xfrm>
              <a:off x="-9744993" y="23540957"/>
              <a:ext cx="7531182" cy="2120439"/>
              <a:chOff x="-4470427" y="11016658"/>
              <a:chExt cx="3470785" cy="974220"/>
            </a:xfrm>
          </p:grpSpPr>
          <p:grpSp>
            <p:nvGrpSpPr>
              <p:cNvPr id="118" name="Group 117"/>
              <p:cNvGrpSpPr/>
              <p:nvPr userDrawn="1"/>
            </p:nvGrpSpPr>
            <p:grpSpPr>
              <a:xfrm>
                <a:off x="-2783495" y="11060886"/>
                <a:ext cx="624431" cy="893535"/>
                <a:chOff x="-3958697" y="11117435"/>
                <a:chExt cx="779338" cy="1280430"/>
              </a:xfrm>
            </p:grpSpPr>
            <p:pic>
              <p:nvPicPr>
                <p:cNvPr id="124" name="Picture 123"/>
                <p:cNvPicPr>
                  <a:picLocks noChangeAspect="1"/>
                </p:cNvPicPr>
                <p:nvPr userDrawn="1"/>
              </p:nvPicPr>
              <p:blipFill>
                <a:blip r:embed="rId6"/>
                <a:stretch>
                  <a:fillRect/>
                </a:stretch>
              </p:blipFill>
              <p:spPr>
                <a:xfrm>
                  <a:off x="-3948160" y="11117435"/>
                  <a:ext cx="768801" cy="1090857"/>
                </a:xfrm>
                <a:prstGeom prst="rect">
                  <a:avLst/>
                </a:prstGeom>
              </p:spPr>
            </p:pic>
            <p:sp>
              <p:nvSpPr>
                <p:cNvPr id="125" name="TextBox 124"/>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a:solidFill>
                        <a:schemeClr val="tx1"/>
                      </a:solidFill>
                    </a:rPr>
                    <a:t>ORIGINAL</a:t>
                  </a:r>
                </a:p>
              </p:txBody>
            </p:sp>
          </p:grpSp>
          <p:grpSp>
            <p:nvGrpSpPr>
              <p:cNvPr id="119" name="Group 118"/>
              <p:cNvGrpSpPr/>
              <p:nvPr userDrawn="1"/>
            </p:nvGrpSpPr>
            <p:grpSpPr>
              <a:xfrm>
                <a:off x="-2033159" y="11060889"/>
                <a:ext cx="1033517" cy="893529"/>
                <a:chOff x="-2921738" y="11200127"/>
                <a:chExt cx="1420279" cy="1227904"/>
              </a:xfrm>
            </p:grpSpPr>
            <p:pic>
              <p:nvPicPr>
                <p:cNvPr id="122" name="Picture 121"/>
                <p:cNvPicPr>
                  <a:picLocks noChangeAspect="1"/>
                </p:cNvPicPr>
                <p:nvPr userDrawn="1"/>
              </p:nvPicPr>
              <p:blipFill>
                <a:blip r:embed="rId6"/>
                <a:stretch>
                  <a:fillRect/>
                </a:stretch>
              </p:blipFill>
              <p:spPr>
                <a:xfrm>
                  <a:off x="-2921738" y="11200127"/>
                  <a:ext cx="1420279" cy="1029694"/>
                </a:xfrm>
                <a:prstGeom prst="rect">
                  <a:avLst/>
                </a:prstGeom>
              </p:spPr>
            </p:pic>
            <p:sp>
              <p:nvSpPr>
                <p:cNvPr id="123" name="TextBox 122"/>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a:solidFill>
                        <a:schemeClr val="bg1"/>
                      </a:solidFill>
                    </a:rPr>
                    <a:t>DISTORTED</a:t>
                  </a:r>
                  <a:endParaRPr lang="en-US" sz="700" b="1" dirty="0">
                    <a:solidFill>
                      <a:schemeClr val="bg1"/>
                    </a:solidFill>
                  </a:endParaRPr>
                </a:p>
              </p:txBody>
            </p:sp>
          </p:grpSp>
          <p:pic>
            <p:nvPicPr>
              <p:cNvPr id="120" name="Picture 119"/>
              <p:cNvPicPr>
                <a:picLocks noChangeAspect="1"/>
              </p:cNvPicPr>
              <p:nvPr userDrawn="1"/>
            </p:nvPicPr>
            <p:blipFill>
              <a:blip r:embed="rId7"/>
              <a:stretch>
                <a:fillRect/>
              </a:stretch>
            </p:blipFill>
            <p:spPr>
              <a:xfrm>
                <a:off x="-4470427" y="11016658"/>
                <a:ext cx="1098742" cy="847761"/>
              </a:xfrm>
              <a:prstGeom prst="rect">
                <a:avLst/>
              </a:prstGeom>
            </p:spPr>
          </p:pic>
          <p:sp>
            <p:nvSpPr>
              <p:cNvPr id="121" name="TextBox 120"/>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a:solidFill>
                      <a:schemeClr val="bg1"/>
                    </a:solidFill>
                  </a:rPr>
                  <a:t>Corner</a:t>
                </a:r>
                <a:r>
                  <a:rPr lang="en-US" sz="1600" baseline="0" dirty="0">
                    <a:solidFill>
                      <a:schemeClr val="bg1"/>
                    </a:solidFill>
                  </a:rPr>
                  <a:t> handles</a:t>
                </a:r>
                <a:endParaRPr lang="en-US" sz="1600" dirty="0">
                  <a:solidFill>
                    <a:schemeClr val="bg1"/>
                  </a:solidFill>
                </a:endParaRPr>
              </a:p>
            </p:txBody>
          </p:sp>
        </p:grpSp>
        <p:grpSp>
          <p:nvGrpSpPr>
            <p:cNvPr id="113" name="Group 112"/>
            <p:cNvGrpSpPr/>
            <p:nvPr userDrawn="1"/>
          </p:nvGrpSpPr>
          <p:grpSpPr>
            <a:xfrm>
              <a:off x="-10398793" y="27751410"/>
              <a:ext cx="9323012" cy="2453251"/>
              <a:chOff x="-4754996" y="12734136"/>
              <a:chExt cx="4296559" cy="1127128"/>
            </a:xfrm>
          </p:grpSpPr>
          <p:graphicFrame>
            <p:nvGraphicFramePr>
              <p:cNvPr id="114" name="Object 113"/>
              <p:cNvGraphicFramePr>
                <a:graphicFrameLocks noChangeAspect="1"/>
              </p:cNvGraphicFramePr>
              <p:nvPr userDrawn="1">
                <p:extLst>
                  <p:ext uri="{D42A27DB-BD31-4B8C-83A1-F6EECF244321}">
                    <p14:modId xmlns:p14="http://schemas.microsoft.com/office/powerpoint/2010/main" val="1449971961"/>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3583" name="Image" r:id="rId8" imgW="1828440" imgH="1117440" progId="Photoshop.Image.13">
                      <p:embed/>
                    </p:oleObj>
                  </mc:Choice>
                  <mc:Fallback>
                    <p:oleObj name="Image" r:id="rId8" imgW="1828440" imgH="1117440" progId="Photoshop.Image.13">
                      <p:embed/>
                      <p:pic>
                        <p:nvPicPr>
                          <p:cNvPr id="0" name=""/>
                          <p:cNvPicPr/>
                          <p:nvPr/>
                        </p:nvPicPr>
                        <p:blipFill>
                          <a:blip r:embed="rId9"/>
                          <a:stretch>
                            <a:fillRect/>
                          </a:stretch>
                        </p:blipFill>
                        <p:spPr>
                          <a:xfrm>
                            <a:off x="-4533347" y="12734142"/>
                            <a:ext cx="1828800" cy="1117600"/>
                          </a:xfrm>
                          <a:prstGeom prst="rect">
                            <a:avLst/>
                          </a:prstGeom>
                        </p:spPr>
                      </p:pic>
                    </p:oleObj>
                  </mc:Fallback>
                </mc:AlternateContent>
              </a:graphicData>
            </a:graphic>
          </p:graphicFrame>
          <p:graphicFrame>
            <p:nvGraphicFramePr>
              <p:cNvPr id="115" name="Object 114"/>
              <p:cNvGraphicFramePr>
                <a:graphicFrameLocks noChangeAspect="1"/>
              </p:cNvGraphicFramePr>
              <p:nvPr userDrawn="1">
                <p:extLst>
                  <p:ext uri="{D42A27DB-BD31-4B8C-83A1-F6EECF244321}">
                    <p14:modId xmlns:p14="http://schemas.microsoft.com/office/powerpoint/2010/main" val="358709225"/>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3584"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2456641" y="12737835"/>
                            <a:ext cx="1828800" cy="1117600"/>
                          </a:xfrm>
                          <a:prstGeom prst="rect">
                            <a:avLst/>
                          </a:prstGeom>
                        </p:spPr>
                      </p:pic>
                    </p:oleObj>
                  </mc:Fallback>
                </mc:AlternateContent>
              </a:graphicData>
            </a:graphic>
          </p:graphicFrame>
          <p:sp>
            <p:nvSpPr>
              <p:cNvPr id="116" name="TextBox 115"/>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a:solidFill>
                      <a:srgbClr val="92D050"/>
                    </a:solidFill>
                  </a:rPr>
                  <a:t>Good</a:t>
                </a:r>
                <a:r>
                  <a:rPr lang="en-US" sz="1600" baseline="0" dirty="0">
                    <a:solidFill>
                      <a:srgbClr val="92D050"/>
                    </a:solidFill>
                  </a:rPr>
                  <a:t> </a:t>
                </a:r>
                <a:r>
                  <a:rPr lang="en-US" sz="1600" baseline="0" dirty="0">
                    <a:solidFill>
                      <a:schemeClr val="bg1"/>
                    </a:solidFill>
                  </a:rPr>
                  <a:t>printing quality</a:t>
                </a:r>
                <a:endParaRPr lang="en-US" sz="1600" dirty="0">
                  <a:solidFill>
                    <a:schemeClr val="bg1"/>
                  </a:solidFill>
                </a:endParaRPr>
              </a:p>
            </p:txBody>
          </p:sp>
          <p:sp>
            <p:nvSpPr>
              <p:cNvPr id="117" name="TextBox 116"/>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a:solidFill>
                      <a:srgbClr val="FF0000"/>
                    </a:solidFill>
                  </a:rPr>
                  <a:t>Bad </a:t>
                </a:r>
                <a:r>
                  <a:rPr lang="en-US" sz="1600" dirty="0">
                    <a:solidFill>
                      <a:schemeClr val="bg1"/>
                    </a:solidFill>
                  </a:rPr>
                  <a:t>printing quality</a:t>
                </a:r>
              </a:p>
            </p:txBody>
          </p:sp>
        </p:grpSp>
      </p:grpSp>
      <p:grpSp>
        <p:nvGrpSpPr>
          <p:cNvPr id="126" name="Group 125"/>
          <p:cNvGrpSpPr/>
          <p:nvPr userDrawn="1"/>
        </p:nvGrpSpPr>
        <p:grpSpPr>
          <a:xfrm>
            <a:off x="44157839" y="-22213"/>
            <a:ext cx="11062139" cy="32973465"/>
            <a:chOff x="44157839" y="-55065"/>
            <a:chExt cx="11062139" cy="32973465"/>
          </a:xfrm>
        </p:grpSpPr>
        <p:sp>
          <p:nvSpPr>
            <p:cNvPr id="127" name="Rectangle 126"/>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a:solidFill>
                    <a:schemeClr val="bg1"/>
                  </a:solidFill>
                  <a:latin typeface="Trebuchet MS" pitchFamily="34" charset="0"/>
                </a:rPr>
                <a:t>QUICK START (cont.)</a:t>
              </a:r>
            </a:p>
            <a:p>
              <a:pPr algn="ctr"/>
              <a:endParaRPr lang="en-US" sz="36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r>
                <a:rPr lang="en-US" sz="24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Text</a:t>
              </a:r>
            </a:p>
            <a:p>
              <a:pPr marL="3265488" lvl="2" indent="0" algn="l" defTabSz="114300"/>
              <a:r>
                <a:rPr lang="en-US" sz="24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 </a:t>
              </a:r>
              <a:r>
                <a:rPr kumimoji="0" lang="en-US" sz="32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a:solidFill>
                  <a:schemeClr val="bg1">
                    <a:lumMod val="75000"/>
                  </a:schemeClr>
                </a:solidFill>
                <a:latin typeface="Trebuchet MS" pitchFamily="34" charset="0"/>
              </a:endParaRPr>
            </a:p>
            <a:p>
              <a:pPr marL="1518341" lvl="2"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Tables</a:t>
              </a:r>
            </a:p>
            <a:p>
              <a:pPr marL="1730375" lvl="1" indent="0" algn="l" defTabSz="114300"/>
              <a:r>
                <a:rPr lang="en-US" sz="2400" b="0" baseline="0" dirty="0">
                  <a:solidFill>
                    <a:schemeClr val="bg1">
                      <a:lumMod val="75000"/>
                    </a:schemeClr>
                  </a:solidFill>
                  <a:latin typeface="Trebuchet MS" pitchFamily="34" charset="0"/>
                </a:rPr>
                <a:t>To add a table from scratch go to the INSERT menu and </a:t>
              </a:r>
              <a:br>
                <a:rPr lang="en-US" sz="2400" b="0" baseline="0" dirty="0">
                  <a:solidFill>
                    <a:schemeClr val="bg1">
                      <a:lumMod val="75000"/>
                    </a:schemeClr>
                  </a:solidFill>
                  <a:latin typeface="Trebuchet MS" pitchFamily="34" charset="0"/>
                </a:rPr>
              </a:br>
              <a:r>
                <a:rPr lang="en-US" sz="2400" b="0" baseline="0" dirty="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128" name="Object 127"/>
            <p:cNvGraphicFramePr>
              <a:graphicFrameLocks noChangeAspect="1"/>
            </p:cNvGraphicFramePr>
            <p:nvPr userDrawn="1">
              <p:extLst>
                <p:ext uri="{D42A27DB-BD31-4B8C-83A1-F6EECF244321}">
                  <p14:modId xmlns:p14="http://schemas.microsoft.com/office/powerpoint/2010/main" val="1733497096"/>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3585" name="Image" r:id="rId12" imgW="4571280" imgH="1688760" progId="Photoshop.Image.13">
                    <p:embed/>
                  </p:oleObj>
                </mc:Choice>
                <mc:Fallback>
                  <p:oleObj name="Image" r:id="rId12" imgW="4571280" imgH="1688760" progId="Photoshop.Image.13">
                    <p:embed/>
                    <p:pic>
                      <p:nvPicPr>
                        <p:cNvPr id="0" name=""/>
                        <p:cNvPicPr/>
                        <p:nvPr/>
                      </p:nvPicPr>
                      <p:blipFill>
                        <a:blip r:embed="rId13"/>
                        <a:stretch>
                          <a:fillRect/>
                        </a:stretch>
                      </p:blipFill>
                      <p:spPr>
                        <a:xfrm>
                          <a:off x="46915679" y="3349444"/>
                          <a:ext cx="5586150" cy="2063772"/>
                        </a:xfrm>
                        <a:prstGeom prst="rect">
                          <a:avLst/>
                        </a:prstGeom>
                      </p:spPr>
                    </p:pic>
                  </p:oleObj>
                </mc:Fallback>
              </mc:AlternateContent>
            </a:graphicData>
          </a:graphic>
        </p:graphicFrame>
        <p:pic>
          <p:nvPicPr>
            <p:cNvPr id="129" name="Picture 128"/>
            <p:cNvPicPr>
              <a:picLocks noChangeAspect="1"/>
            </p:cNvPicPr>
            <p:nvPr userDrawn="1"/>
          </p:nvPicPr>
          <p:blipFill>
            <a:blip r:embed="rId14"/>
            <a:stretch>
              <a:fillRect/>
            </a:stretch>
          </p:blipFill>
          <p:spPr>
            <a:xfrm>
              <a:off x="44621819" y="7740040"/>
              <a:ext cx="2969584" cy="1370577"/>
            </a:xfrm>
            <a:prstGeom prst="rect">
              <a:avLst/>
            </a:prstGeom>
            <a:ln>
              <a:noFill/>
            </a:ln>
          </p:spPr>
        </p:pic>
        <p:graphicFrame>
          <p:nvGraphicFramePr>
            <p:cNvPr id="130" name="Object 129"/>
            <p:cNvGraphicFramePr>
              <a:graphicFrameLocks noChangeAspect="1"/>
            </p:cNvGraphicFramePr>
            <p:nvPr userDrawn="1">
              <p:extLst>
                <p:ext uri="{D42A27DB-BD31-4B8C-83A1-F6EECF244321}">
                  <p14:modId xmlns:p14="http://schemas.microsoft.com/office/powerpoint/2010/main" val="4254524331"/>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3586" name="Image" r:id="rId15" imgW="1574280" imgH="1053720" progId="Photoshop.Image.13">
                    <p:embed/>
                  </p:oleObj>
                </mc:Choice>
                <mc:Fallback>
                  <p:oleObj name="Image" r:id="rId15" imgW="1574280" imgH="1053720" progId="Photoshop.Image.13">
                    <p:embed/>
                    <p:pic>
                      <p:nvPicPr>
                        <p:cNvPr id="0" name=""/>
                        <p:cNvPicPr/>
                        <p:nvPr/>
                      </p:nvPicPr>
                      <p:blipFill>
                        <a:blip r:embed="rId16"/>
                        <a:stretch>
                          <a:fillRect/>
                        </a:stretch>
                      </p:blipFill>
                      <p:spPr>
                        <a:xfrm>
                          <a:off x="44629619" y="12347263"/>
                          <a:ext cx="1482266" cy="992162"/>
                        </a:xfrm>
                        <a:prstGeom prst="rect">
                          <a:avLst/>
                        </a:prstGeom>
                      </p:spPr>
                    </p:pic>
                  </p:oleObj>
                </mc:Fallback>
              </mc:AlternateContent>
            </a:graphicData>
          </a:graphic>
        </p:graphicFrame>
        <p:grpSp>
          <p:nvGrpSpPr>
            <p:cNvPr id="131" name="Group 130"/>
            <p:cNvGrpSpPr/>
            <p:nvPr userDrawn="1"/>
          </p:nvGrpSpPr>
          <p:grpSpPr>
            <a:xfrm>
              <a:off x="44487207" y="29414560"/>
              <a:ext cx="10354213" cy="1265612"/>
              <a:chOff x="44200453" y="28362386"/>
              <a:chExt cx="9771399" cy="1090622"/>
            </a:xfrm>
          </p:grpSpPr>
          <p:sp>
            <p:nvSpPr>
              <p:cNvPr id="133" name="Rounded Rectangle 132"/>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4"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28460718"/>
                <a:ext cx="914401" cy="914399"/>
              </a:xfrm>
              <a:prstGeom prst="rect">
                <a:avLst/>
              </a:prstGeom>
              <a:noFill/>
              <a:ln>
                <a:noFill/>
              </a:ln>
            </p:spPr>
          </p:pic>
          <p:sp>
            <p:nvSpPr>
              <p:cNvPr id="135" name="TextBox 134"/>
              <p:cNvSpPr txBox="1"/>
              <p:nvPr userDrawn="1"/>
            </p:nvSpPr>
            <p:spPr>
              <a:xfrm>
                <a:off x="45300663" y="28552305"/>
                <a:ext cx="8671189" cy="716099"/>
              </a:xfrm>
              <a:prstGeom prst="rect">
                <a:avLst/>
              </a:prstGeom>
              <a:noFill/>
              <a:ln>
                <a:noFill/>
              </a:ln>
            </p:spPr>
            <p:txBody>
              <a:bodyPr wrap="square" rtlCol="0">
                <a:spAutoFit/>
              </a:bodyPr>
              <a:lstStyle/>
              <a:p>
                <a:r>
                  <a:rPr lang="en-US" sz="2400" dirty="0">
                    <a:solidFill>
                      <a:schemeClr val="tx2"/>
                    </a:solidFill>
                    <a:latin typeface="Trebuchet MS" pitchFamily="34" charset="0"/>
                  </a:rPr>
                  <a:t>Student</a:t>
                </a:r>
                <a:r>
                  <a:rPr lang="en-US" sz="2400" baseline="0" dirty="0">
                    <a:solidFill>
                      <a:schemeClr val="tx2"/>
                    </a:solidFill>
                    <a:latin typeface="Trebuchet MS" pitchFamily="34" charset="0"/>
                  </a:rPr>
                  <a:t> discounts are available on our </a:t>
                </a:r>
                <a:r>
                  <a:rPr lang="en-US" sz="2400" baseline="0" dirty="0" err="1">
                    <a:solidFill>
                      <a:schemeClr val="tx2"/>
                    </a:solidFill>
                    <a:latin typeface="Trebuchet MS" pitchFamily="34" charset="0"/>
                  </a:rPr>
                  <a:t>Facebook</a:t>
                </a:r>
                <a:r>
                  <a:rPr lang="en-US" sz="2400" baseline="0" dirty="0">
                    <a:solidFill>
                      <a:schemeClr val="tx2"/>
                    </a:solidFill>
                    <a:latin typeface="Trebuchet MS" pitchFamily="34" charset="0"/>
                  </a:rPr>
                  <a:t> page.</a:t>
                </a:r>
                <a:br>
                  <a:rPr lang="en-US" sz="2400" baseline="0" dirty="0">
                    <a:solidFill>
                      <a:schemeClr val="tx2"/>
                    </a:solidFill>
                    <a:latin typeface="Trebuchet MS" pitchFamily="34" charset="0"/>
                  </a:rPr>
                </a:br>
                <a:r>
                  <a:rPr lang="en-US" sz="2400" baseline="0" dirty="0">
                    <a:solidFill>
                      <a:schemeClr val="tx2"/>
                    </a:solidFill>
                    <a:latin typeface="Trebuchet MS" pitchFamily="34" charset="0"/>
                  </a:rPr>
                  <a:t>Go to </a:t>
                </a:r>
                <a:r>
                  <a:rPr lang="en-US" sz="2400" u="sng" baseline="0" dirty="0">
                    <a:solidFill>
                      <a:schemeClr val="tx2"/>
                    </a:solidFill>
                    <a:latin typeface="Trebuchet MS" pitchFamily="34" charset="0"/>
                  </a:rPr>
                  <a:t>PosterPresentations.com</a:t>
                </a:r>
                <a:r>
                  <a:rPr lang="en-US" sz="2400" baseline="0" dirty="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grpSp>
      <p:sp>
        <p:nvSpPr>
          <p:cNvPr id="39" name="TextBox 59"/>
          <p:cNvSpPr txBox="1"/>
          <p:nvPr userDrawn="1"/>
        </p:nvSpPr>
        <p:spPr>
          <a:xfrm>
            <a:off x="44487207" y="31252859"/>
            <a:ext cx="7629577" cy="1399638"/>
          </a:xfrm>
          <a:prstGeom prst="rect">
            <a:avLst/>
          </a:prstGeom>
          <a:noFill/>
        </p:spPr>
        <p:txBody>
          <a:bodyPr wrap="square" lIns="65304" tIns="32651" rIns="65304" bIns="32651" rtlCol="0">
            <a:spAutoFit/>
          </a:bodyPr>
          <a:ls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a:lstStyle>
          <a:p>
            <a:pPr marL="280988" indent="-280988">
              <a:lnSpc>
                <a:spcPts val="2600"/>
              </a:lnSpc>
            </a:pPr>
            <a:r>
              <a:rPr lang="en-US" sz="2800" dirty="0">
                <a:solidFill>
                  <a:schemeClr val="bg1"/>
                </a:solidFill>
              </a:rPr>
              <a:t>©2015</a:t>
            </a:r>
            <a:r>
              <a:rPr lang="en-US" sz="2800" baseline="0" dirty="0">
                <a:solidFill>
                  <a:schemeClr val="bg1"/>
                </a:solidFill>
              </a:rPr>
              <a:t> </a:t>
            </a:r>
            <a:r>
              <a:rPr lang="en-US" sz="2800" dirty="0">
                <a:solidFill>
                  <a:schemeClr val="bg1"/>
                </a:solidFill>
              </a:rPr>
              <a:t>PosterPresentations.com</a:t>
            </a:r>
            <a:br>
              <a:rPr lang="en-US" sz="2800" dirty="0">
                <a:solidFill>
                  <a:schemeClr val="bg1"/>
                </a:solidFill>
              </a:rPr>
            </a:br>
            <a:r>
              <a:rPr lang="en-US" sz="2400" dirty="0">
                <a:solidFill>
                  <a:schemeClr val="bg1"/>
                </a:solidFill>
              </a:rPr>
              <a:t>2117 Fourth Street ,</a:t>
            </a:r>
            <a:r>
              <a:rPr lang="en-US" sz="2400" baseline="0" dirty="0">
                <a:solidFill>
                  <a:schemeClr val="bg1"/>
                </a:solidFill>
              </a:rPr>
              <a:t> Unit C        </a:t>
            </a:r>
          </a:p>
          <a:p>
            <a:pPr marL="280988" indent="0">
              <a:lnSpc>
                <a:spcPts val="2600"/>
              </a:lnSpc>
            </a:pPr>
            <a:r>
              <a:rPr lang="en-US" sz="2400" baseline="0" dirty="0">
                <a:solidFill>
                  <a:schemeClr val="bg1"/>
                </a:solidFill>
              </a:rPr>
              <a:t>Berkeley CA </a:t>
            </a:r>
            <a:r>
              <a:rPr lang="en-US" sz="2000" baseline="0" dirty="0">
                <a:solidFill>
                  <a:schemeClr val="bg1"/>
                </a:solidFill>
              </a:rPr>
              <a:t>94710</a:t>
            </a:r>
            <a:br>
              <a:rPr lang="en-US" sz="2400" baseline="0" dirty="0">
                <a:solidFill>
                  <a:schemeClr val="bg1"/>
                </a:solidFill>
              </a:rPr>
            </a:br>
            <a:r>
              <a:rPr lang="en-US" sz="2400" b="1" baseline="0" dirty="0">
                <a:solidFill>
                  <a:srgbClr val="FFFF00"/>
                </a:solidFill>
              </a:rPr>
              <a:t>posterpresenter@gmail.com</a:t>
            </a:r>
            <a:endParaRPr lang="en-US" sz="2800" b="1" dirty="0">
              <a:solidFill>
                <a:srgbClr val="FFFF00"/>
              </a:solidFill>
            </a:endParaRPr>
          </a:p>
        </p:txBody>
      </p:sp>
      <p:grpSp>
        <p:nvGrpSpPr>
          <p:cNvPr id="40" name="Group 39"/>
          <p:cNvGrpSpPr/>
          <p:nvPr userDrawn="1"/>
        </p:nvGrpSpPr>
        <p:grpSpPr>
          <a:xfrm>
            <a:off x="-122803" y="-102882"/>
            <a:ext cx="44373863" cy="33075071"/>
            <a:chOff x="-109728" y="0"/>
            <a:chExt cx="44267567" cy="32991552"/>
          </a:xfrm>
        </p:grpSpPr>
        <p:sp>
          <p:nvSpPr>
            <p:cNvPr id="41" name="Freeform 40"/>
            <p:cNvSpPr/>
            <p:nvPr userDrawn="1"/>
          </p:nvSpPr>
          <p:spPr>
            <a:xfrm>
              <a:off x="-38239" y="18087"/>
              <a:ext cx="43929439" cy="32973465"/>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79000">
                  <a:schemeClr val="accent2">
                    <a:lumMod val="40000"/>
                    <a:lumOff val="60000"/>
                  </a:schemeClr>
                </a:gs>
                <a:gs pos="13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41"/>
            <p:cNvSpPr/>
            <p:nvPr userDrawn="1"/>
          </p:nvSpPr>
          <p:spPr>
            <a:xfrm flipH="1" flipV="1">
              <a:off x="-38240" y="18087"/>
              <a:ext cx="43929437" cy="32956498"/>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41000">
                  <a:schemeClr val="bg2"/>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userDrawn="1"/>
          </p:nvSpPr>
          <p:spPr>
            <a:xfrm>
              <a:off x="-109728" y="0"/>
              <a:ext cx="44000928" cy="32991552"/>
            </a:xfrm>
            <a:custGeom>
              <a:avLst/>
              <a:gdLst>
                <a:gd name="connsiteX0" fmla="*/ 36576 w 39026592"/>
                <a:gd name="connsiteY0" fmla="*/ 0 h 30614112"/>
                <a:gd name="connsiteX1" fmla="*/ 15837408 w 39026592"/>
                <a:gd name="connsiteY1" fmla="*/ 30614112 h 30614112"/>
                <a:gd name="connsiteX2" fmla="*/ 39026592 w 39026592"/>
                <a:gd name="connsiteY2" fmla="*/ 13350240 h 30614112"/>
                <a:gd name="connsiteX3" fmla="*/ 0 w 39026592"/>
                <a:gd name="connsiteY3" fmla="*/ 73152 h 30614112"/>
                <a:gd name="connsiteX4" fmla="*/ 109728 w 39026592"/>
                <a:gd name="connsiteY4" fmla="*/ 146304 h 3061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26592" h="30614112">
                  <a:moveTo>
                    <a:pt x="36576" y="0"/>
                  </a:moveTo>
                  <a:lnTo>
                    <a:pt x="15837408" y="30614112"/>
                  </a:lnTo>
                  <a:lnTo>
                    <a:pt x="39026592" y="13350240"/>
                  </a:lnTo>
                  <a:lnTo>
                    <a:pt x="0" y="73152"/>
                  </a:lnTo>
                  <a:lnTo>
                    <a:pt x="109728" y="146304"/>
                  </a:lnTo>
                </a:path>
              </a:pathLst>
            </a:custGeom>
            <a:gradFill flip="none" rotWithShape="1">
              <a:gsLst>
                <a:gs pos="0">
                  <a:schemeClr val="bg1"/>
                </a:gs>
                <a:gs pos="76000">
                  <a:schemeClr val="accent1">
                    <a:lumMod val="30000"/>
                    <a:lumOff val="70000"/>
                    <a:alpha val="0"/>
                  </a:schemeClr>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36"/>
            <p:cNvSpPr>
              <a:spLocks noChangeArrowheads="1"/>
            </p:cNvSpPr>
            <p:nvPr/>
          </p:nvSpPr>
          <p:spPr bwMode="auto">
            <a:xfrm>
              <a:off x="266639" y="339852"/>
              <a:ext cx="43891200" cy="4800600"/>
            </a:xfrm>
            <a:prstGeom prst="rect">
              <a:avLst/>
            </a:prstGeom>
            <a:noFill/>
            <a:ln w="9525">
              <a:noFill/>
              <a:miter lim="800000"/>
              <a:headEnd/>
              <a:tailEnd/>
            </a:ln>
            <a:effectLst/>
          </p:spPr>
          <p:txBody>
            <a:bodyPr wrap="none" lIns="91436" tIns="45717" rIns="91436" bIns="45717" anchor="ctr"/>
            <a:lstStyle/>
            <a:p>
              <a:pPr>
                <a:defRPr/>
              </a:pPr>
              <a:endParaRPr lang="en-US" dirty="0"/>
            </a:p>
          </p:txBody>
        </p:sp>
      </p:grpSp>
      <p:sp>
        <p:nvSpPr>
          <p:cNvPr id="45" name="Text Box 14"/>
          <p:cNvSpPr txBox="1">
            <a:spLocks noChangeArrowheads="1"/>
          </p:cNvSpPr>
          <p:nvPr userDrawn="1"/>
        </p:nvSpPr>
        <p:spPr bwMode="auto">
          <a:xfrm>
            <a:off x="1603881" y="32173892"/>
            <a:ext cx="2514600" cy="356825"/>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70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4"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jpg"/><Relationship Id="rId18" Type="http://schemas.openxmlformats.org/officeDocument/2006/relationships/image" Target="../media/image24.tiff"/><Relationship Id="rId26" Type="http://schemas.openxmlformats.org/officeDocument/2006/relationships/image" Target="../media/image32.PNG"/><Relationship Id="rId3" Type="http://schemas.openxmlformats.org/officeDocument/2006/relationships/image" Target="../media/image11.png"/><Relationship Id="rId21" Type="http://schemas.openxmlformats.org/officeDocument/2006/relationships/image" Target="../media/image27.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3.png"/><Relationship Id="rId25" Type="http://schemas.openxmlformats.org/officeDocument/2006/relationships/image" Target="../media/image31.PNG"/><Relationship Id="rId2" Type="http://schemas.openxmlformats.org/officeDocument/2006/relationships/notesSlide" Target="../notesSlides/notesSlide1.xml"/><Relationship Id="rId16" Type="http://schemas.openxmlformats.org/officeDocument/2006/relationships/hyperlink" Target="https://www.google.com/url?sa=i&amp;source=images&amp;cd=&amp;ved=2ahUKEwjJ1ZGhrMHjAhXhct8KHUrAAdkQjRx6BAgBEAU&amp;url=https%3A%2F%2Fwww.researchgate.net%2Ffigure%2FSatellite-view-of-LHC-tunnel-with-the-four-detectors_fig1_40534612&amp;psig=AOvVaw1GVRzI7PJhKJddSM8s43rt&amp;ust=1563638122604269" TargetMode="External"/><Relationship Id="rId20"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0.PNG"/><Relationship Id="rId5" Type="http://schemas.openxmlformats.org/officeDocument/2006/relationships/hyperlink" Target="https://www.google.com/url?sa=i&amp;source=images&amp;cd=&amp;ved=2ahUKEwiqkoi_r8HjAhUqm-AKHQL-CM4QjRx6BAgBEAU&amp;url=https%3A%2F%2Fwww.researchgate.net%2Ffigure%2FSchematic-of-the-ATLAS-detector_fig9_279019406&amp;psig=AOvVaw39PPEDsX4rk1thXM9MuiUx&amp;ust=1563638656497830" TargetMode="External"/><Relationship Id="rId15" Type="http://schemas.openxmlformats.org/officeDocument/2006/relationships/image" Target="../media/image22.tiff"/><Relationship Id="rId23" Type="http://schemas.openxmlformats.org/officeDocument/2006/relationships/image" Target="../media/image29.PNG"/><Relationship Id="rId10" Type="http://schemas.openxmlformats.org/officeDocument/2006/relationships/image" Target="../media/image17.png"/><Relationship Id="rId19" Type="http://schemas.openxmlformats.org/officeDocument/2006/relationships/image" Target="../media/image25.PNG"/><Relationship Id="rId4" Type="http://schemas.openxmlformats.org/officeDocument/2006/relationships/image" Target="../media/image12.jpg"/><Relationship Id="rId9" Type="http://schemas.openxmlformats.org/officeDocument/2006/relationships/image" Target="../media/image16.png"/><Relationship Id="rId14" Type="http://schemas.openxmlformats.org/officeDocument/2006/relationships/image" Target="../media/image21.tiff"/><Relationship Id="rId22"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1823A603-B90F-4F41-B509-C10FD9809A01}"/>
              </a:ext>
            </a:extLst>
          </p:cNvPr>
          <p:cNvSpPr/>
          <p:nvPr/>
        </p:nvSpPr>
        <p:spPr>
          <a:xfrm>
            <a:off x="37346463" y="28475210"/>
            <a:ext cx="5941862" cy="2423818"/>
          </a:xfrm>
          <a:prstGeom prst="rect">
            <a:avLst/>
          </a:prstGeom>
          <a:solidFill>
            <a:srgbClr val="F8F2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dirty="0"/>
          </a:p>
        </p:txBody>
      </p:sp>
      <p:sp>
        <p:nvSpPr>
          <p:cNvPr id="25" name="Rectangle 24">
            <a:extLst>
              <a:ext uri="{FF2B5EF4-FFF2-40B4-BE49-F238E27FC236}">
                <a16:creationId xmlns:a16="http://schemas.microsoft.com/office/drawing/2014/main" id="{A7F09199-1F30-BD4F-839C-9F44265A4ED1}"/>
              </a:ext>
            </a:extLst>
          </p:cNvPr>
          <p:cNvSpPr/>
          <p:nvPr/>
        </p:nvSpPr>
        <p:spPr>
          <a:xfrm>
            <a:off x="37305227" y="31095167"/>
            <a:ext cx="6080760" cy="1467802"/>
          </a:xfrm>
          <a:prstGeom prst="rect">
            <a:avLst/>
          </a:prstGeom>
          <a:solidFill>
            <a:srgbClr val="F8F2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23" name="Rectangle 22">
            <a:extLst>
              <a:ext uri="{FF2B5EF4-FFF2-40B4-BE49-F238E27FC236}">
                <a16:creationId xmlns:a16="http://schemas.microsoft.com/office/drawing/2014/main" id="{1042A59B-47FE-CA4F-BE13-EB59BD268255}"/>
              </a:ext>
            </a:extLst>
          </p:cNvPr>
          <p:cNvSpPr/>
          <p:nvPr/>
        </p:nvSpPr>
        <p:spPr>
          <a:xfrm>
            <a:off x="37291829" y="13822450"/>
            <a:ext cx="6077219" cy="13406596"/>
          </a:xfrm>
          <a:prstGeom prst="rect">
            <a:avLst/>
          </a:prstGeom>
          <a:solidFill>
            <a:srgbClr val="F8F2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22" name="Rectangle 21">
            <a:extLst>
              <a:ext uri="{FF2B5EF4-FFF2-40B4-BE49-F238E27FC236}">
                <a16:creationId xmlns:a16="http://schemas.microsoft.com/office/drawing/2014/main" id="{9EC9CE85-D429-C34A-AD57-1443C460C68C}"/>
              </a:ext>
            </a:extLst>
          </p:cNvPr>
          <p:cNvSpPr/>
          <p:nvPr/>
        </p:nvSpPr>
        <p:spPr>
          <a:xfrm>
            <a:off x="14385373" y="5689354"/>
            <a:ext cx="29041344" cy="7292701"/>
          </a:xfrm>
          <a:prstGeom prst="rect">
            <a:avLst/>
          </a:prstGeom>
          <a:solidFill>
            <a:srgbClr val="F8F2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21" name="Rectangle 20">
            <a:extLst>
              <a:ext uri="{FF2B5EF4-FFF2-40B4-BE49-F238E27FC236}">
                <a16:creationId xmlns:a16="http://schemas.microsoft.com/office/drawing/2014/main" id="{E8BAFBE1-43AE-1846-B0A8-86EFCF59192E}"/>
              </a:ext>
            </a:extLst>
          </p:cNvPr>
          <p:cNvSpPr/>
          <p:nvPr/>
        </p:nvSpPr>
        <p:spPr>
          <a:xfrm>
            <a:off x="568496" y="14767984"/>
            <a:ext cx="13167360" cy="17843939"/>
          </a:xfrm>
          <a:prstGeom prst="rect">
            <a:avLst/>
          </a:prstGeom>
          <a:solidFill>
            <a:srgbClr val="F8F2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20" name="Rectangle 19">
            <a:extLst>
              <a:ext uri="{FF2B5EF4-FFF2-40B4-BE49-F238E27FC236}">
                <a16:creationId xmlns:a16="http://schemas.microsoft.com/office/drawing/2014/main" id="{EF520B61-55EC-3C4B-B231-A2EDA2F47173}"/>
              </a:ext>
            </a:extLst>
          </p:cNvPr>
          <p:cNvSpPr/>
          <p:nvPr/>
        </p:nvSpPr>
        <p:spPr>
          <a:xfrm>
            <a:off x="452363" y="5591279"/>
            <a:ext cx="13194792" cy="8354229"/>
          </a:xfrm>
          <a:prstGeom prst="rect">
            <a:avLst/>
          </a:prstGeom>
          <a:solidFill>
            <a:srgbClr val="F8F2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3" name="Text Placeholder 2"/>
          <p:cNvSpPr>
            <a:spLocks noGrp="1"/>
          </p:cNvSpPr>
          <p:nvPr>
            <p:ph type="body" sz="quarter" idx="11"/>
          </p:nvPr>
        </p:nvSpPr>
        <p:spPr>
          <a:xfrm>
            <a:off x="446076" y="5593894"/>
            <a:ext cx="13198296" cy="708900"/>
          </a:xfrm>
          <a:solidFill>
            <a:schemeClr val="accent1">
              <a:lumMod val="60000"/>
              <a:lumOff val="40000"/>
            </a:schemeClr>
          </a:solidFill>
        </p:spPr>
        <p:txBody>
          <a:bodyPr/>
          <a:lstStyle/>
          <a:p>
            <a:r>
              <a:rPr lang="en-US" u="none" dirty="0"/>
              <a:t>Introduction</a:t>
            </a:r>
          </a:p>
        </p:txBody>
      </p:sp>
      <p:sp>
        <p:nvSpPr>
          <p:cNvPr id="4" name="Text Placeholder 3"/>
          <p:cNvSpPr>
            <a:spLocks noGrp="1"/>
          </p:cNvSpPr>
          <p:nvPr>
            <p:ph type="body" sz="quarter" idx="20"/>
          </p:nvPr>
        </p:nvSpPr>
        <p:spPr>
          <a:xfrm>
            <a:off x="473051" y="14675439"/>
            <a:ext cx="13164327" cy="731520"/>
          </a:xfrm>
          <a:solidFill>
            <a:schemeClr val="accent1">
              <a:lumMod val="60000"/>
              <a:lumOff val="40000"/>
            </a:schemeClr>
          </a:solidFill>
        </p:spPr>
        <p:txBody>
          <a:bodyPr/>
          <a:lstStyle/>
          <a:p>
            <a:r>
              <a:rPr lang="en-US" u="none" dirty="0"/>
              <a:t>Context and Objectives</a:t>
            </a:r>
          </a:p>
        </p:txBody>
      </p:sp>
      <p:sp>
        <p:nvSpPr>
          <p:cNvPr id="5" name="Text Placeholder 4"/>
          <p:cNvSpPr>
            <a:spLocks noGrp="1"/>
          </p:cNvSpPr>
          <p:nvPr>
            <p:ph type="body" sz="quarter" idx="21"/>
          </p:nvPr>
        </p:nvSpPr>
        <p:spPr>
          <a:xfrm>
            <a:off x="14367919" y="6194636"/>
            <a:ext cx="7577681" cy="5844655"/>
          </a:xfrm>
        </p:spPr>
        <p:txBody>
          <a:bodyPr/>
          <a:lstStyle/>
          <a:p>
            <a:r>
              <a:rPr lang="en-US" sz="3300" dirty="0">
                <a:solidFill>
                  <a:schemeClr val="tx1"/>
                </a:solidFill>
              </a:rPr>
              <a:t>Variables:</a:t>
            </a:r>
          </a:p>
          <a:p>
            <a:r>
              <a:rPr lang="en-US" sz="3300" dirty="0">
                <a:solidFill>
                  <a:schemeClr val="tx1"/>
                </a:solidFill>
                <a:latin typeface="Times New Roman" panose="02020603050405020304" pitchFamily="18" charset="0"/>
                <a:cs typeface="Times New Roman" panose="02020603050405020304" pitchFamily="18" charset="0"/>
              </a:rPr>
              <a:t>Independent</a:t>
            </a:r>
          </a:p>
          <a:p>
            <a:pPr lvl="1">
              <a:buFont typeface="Arial" panose="020B0604020202020204" pitchFamily="34" charset="0"/>
              <a:buChar char="•"/>
            </a:pPr>
            <a:r>
              <a:rPr lang="en-US" sz="3300" dirty="0">
                <a:latin typeface="Times New Roman" panose="02020603050405020304" pitchFamily="18" charset="0"/>
                <a:cs typeface="Times New Roman" panose="02020603050405020304" pitchFamily="18" charset="0"/>
              </a:rPr>
              <a:t>Template Size</a:t>
            </a:r>
          </a:p>
          <a:p>
            <a:pPr lvl="1">
              <a:buFont typeface="Arial" panose="020B0604020202020204" pitchFamily="34" charset="0"/>
              <a:buChar char="•"/>
            </a:pPr>
            <a:r>
              <a:rPr lang="en-US" sz="3300" dirty="0">
                <a:latin typeface="Times New Roman" panose="02020603050405020304" pitchFamily="18" charset="0"/>
                <a:cs typeface="Times New Roman" panose="02020603050405020304" pitchFamily="18" charset="0"/>
              </a:rPr>
              <a:t>Minimum Match Score (MMS)</a:t>
            </a:r>
          </a:p>
          <a:p>
            <a:pPr lvl="1">
              <a:buFont typeface="Arial" panose="020B0604020202020204" pitchFamily="34" charset="0"/>
              <a:buChar char="•"/>
            </a:pPr>
            <a:r>
              <a:rPr lang="en-US" sz="3300" dirty="0">
                <a:latin typeface="Times New Roman" panose="02020603050405020304" pitchFamily="18" charset="0"/>
                <a:cs typeface="Times New Roman" panose="02020603050405020304" pitchFamily="18" charset="0"/>
              </a:rPr>
              <a:t>Rotation Angle Range (RAR)</a:t>
            </a:r>
          </a:p>
          <a:p>
            <a:pPr indent="-571471"/>
            <a:r>
              <a:rPr lang="en-US" sz="3300" dirty="0">
                <a:solidFill>
                  <a:schemeClr val="tx1"/>
                </a:solidFill>
                <a:latin typeface="Times New Roman" panose="02020603050405020304" pitchFamily="18" charset="0"/>
                <a:cs typeface="Times New Roman" panose="02020603050405020304" pitchFamily="18" charset="0"/>
              </a:rPr>
              <a:t>Dependent</a:t>
            </a:r>
          </a:p>
          <a:p>
            <a:pPr lvl="1">
              <a:buFont typeface="Arial" panose="020B0604020202020204" pitchFamily="34" charset="0"/>
              <a:buChar char="•"/>
            </a:pPr>
            <a:r>
              <a:rPr lang="en-US" sz="3300" dirty="0">
                <a:latin typeface="Times New Roman" panose="02020603050405020304" pitchFamily="18" charset="0"/>
                <a:cs typeface="Times New Roman" panose="02020603050405020304" pitchFamily="18" charset="0"/>
              </a:rPr>
              <a:t>Resolution – Standard Deviation</a:t>
            </a:r>
          </a:p>
          <a:p>
            <a:pPr lvl="1">
              <a:buFont typeface="Arial" panose="020B0604020202020204" pitchFamily="34" charset="0"/>
              <a:buChar char="•"/>
            </a:pPr>
            <a:r>
              <a:rPr lang="en-US" sz="3300" dirty="0">
                <a:latin typeface="Times New Roman" panose="02020603050405020304" pitchFamily="18" charset="0"/>
                <a:cs typeface="Times New Roman" panose="02020603050405020304" pitchFamily="18" charset="0"/>
              </a:rPr>
              <a:t>Accuracy – Mean</a:t>
            </a:r>
          </a:p>
          <a:p>
            <a:pPr lvl="1">
              <a:buFont typeface="Arial" panose="020B0604020202020204" pitchFamily="34" charset="0"/>
              <a:buChar char="•"/>
            </a:pPr>
            <a:r>
              <a:rPr lang="en-US" sz="3300" dirty="0">
                <a:latin typeface="Times New Roman" panose="02020603050405020304" pitchFamily="18" charset="0"/>
                <a:cs typeface="Times New Roman" panose="02020603050405020304" pitchFamily="18" charset="0"/>
              </a:rPr>
              <a:t>Time to Pattern Match</a:t>
            </a:r>
          </a:p>
        </p:txBody>
      </p:sp>
      <p:sp>
        <p:nvSpPr>
          <p:cNvPr id="6" name="Text Placeholder 5"/>
          <p:cNvSpPr>
            <a:spLocks noGrp="1"/>
          </p:cNvSpPr>
          <p:nvPr>
            <p:ph type="body" sz="quarter" idx="22"/>
          </p:nvPr>
        </p:nvSpPr>
        <p:spPr>
          <a:xfrm>
            <a:off x="14367919" y="5621411"/>
            <a:ext cx="29039589" cy="731520"/>
          </a:xfrm>
          <a:solidFill>
            <a:schemeClr val="accent1">
              <a:lumMod val="60000"/>
              <a:lumOff val="40000"/>
            </a:schemeClr>
          </a:solidFill>
        </p:spPr>
        <p:txBody>
          <a:bodyPr/>
          <a:lstStyle/>
          <a:p>
            <a:r>
              <a:rPr lang="en-US" u="none" dirty="0"/>
              <a:t>Methods</a:t>
            </a:r>
          </a:p>
        </p:txBody>
      </p:sp>
      <p:sp>
        <p:nvSpPr>
          <p:cNvPr id="9" name="Text Placeholder 8"/>
          <p:cNvSpPr>
            <a:spLocks noGrp="1"/>
          </p:cNvSpPr>
          <p:nvPr>
            <p:ph type="body" sz="quarter" idx="25"/>
          </p:nvPr>
        </p:nvSpPr>
        <p:spPr>
          <a:xfrm>
            <a:off x="37285645" y="13746893"/>
            <a:ext cx="6077219" cy="731520"/>
          </a:xfrm>
          <a:solidFill>
            <a:schemeClr val="accent1">
              <a:lumMod val="60000"/>
              <a:lumOff val="40000"/>
            </a:schemeClr>
          </a:solidFill>
        </p:spPr>
        <p:txBody>
          <a:bodyPr/>
          <a:lstStyle/>
          <a:p>
            <a:r>
              <a:rPr lang="en-US" u="none" dirty="0"/>
              <a:t>Conclusions</a:t>
            </a:r>
          </a:p>
        </p:txBody>
      </p:sp>
      <p:sp>
        <p:nvSpPr>
          <p:cNvPr id="10" name="Text Placeholder 9"/>
          <p:cNvSpPr>
            <a:spLocks noGrp="1"/>
          </p:cNvSpPr>
          <p:nvPr>
            <p:ph type="body" sz="quarter" idx="26"/>
          </p:nvPr>
        </p:nvSpPr>
        <p:spPr>
          <a:xfrm>
            <a:off x="37326748" y="14767984"/>
            <a:ext cx="6080760" cy="12446462"/>
          </a:xfrm>
        </p:spPr>
        <p:txBody>
          <a:bodyPr/>
          <a:lstStyle/>
          <a:p>
            <a:r>
              <a:rPr lang="en-US" sz="3300" dirty="0">
                <a:solidFill>
                  <a:schemeClr val="tx1"/>
                </a:solidFill>
              </a:rPr>
              <a:t>Pattern matching is most accurate with 800 MMS and no RAR. With the exception of Mark F, any template large enough to show distinct features of the mark yields an accurate result. Within this range, the smaller the template is the faster the pattern match.</a:t>
            </a:r>
          </a:p>
          <a:p>
            <a:endParaRPr lang="en-US" sz="3300" dirty="0">
              <a:solidFill>
                <a:schemeClr val="tx1"/>
              </a:solidFill>
            </a:endParaRPr>
          </a:p>
          <a:p>
            <a:r>
              <a:rPr lang="en-US" sz="3300" dirty="0">
                <a:solidFill>
                  <a:schemeClr val="tx1"/>
                </a:solidFill>
              </a:rPr>
              <a:t>Ultimately, the ideal templates will be used in the assembly of the ITk. </a:t>
            </a:r>
          </a:p>
          <a:p>
            <a:r>
              <a:rPr lang="en-US" sz="3300" dirty="0">
                <a:solidFill>
                  <a:schemeClr val="tx1"/>
                </a:solidFill>
              </a:rPr>
              <a:t>The majority of this project consists of developing the software to optimize the choice of a template used for pattern matching . Pattern matching is used throughout the ITk assembly and testing process,. My software will be reused to find the ideal template in other parts of the ITk project.</a:t>
            </a:r>
          </a:p>
        </p:txBody>
      </p:sp>
      <p:sp>
        <p:nvSpPr>
          <p:cNvPr id="13" name="Text Placeholder 12"/>
          <p:cNvSpPr>
            <a:spLocks noGrp="1"/>
          </p:cNvSpPr>
          <p:nvPr>
            <p:ph type="body" sz="quarter" idx="29"/>
          </p:nvPr>
        </p:nvSpPr>
        <p:spPr>
          <a:xfrm>
            <a:off x="37326748" y="27928405"/>
            <a:ext cx="6080760" cy="731520"/>
          </a:xfrm>
          <a:solidFill>
            <a:schemeClr val="accent1">
              <a:lumMod val="60000"/>
              <a:lumOff val="40000"/>
            </a:schemeClr>
          </a:solidFill>
        </p:spPr>
        <p:txBody>
          <a:bodyPr/>
          <a:lstStyle/>
          <a:p>
            <a:r>
              <a:rPr lang="en-US" u="none" dirty="0"/>
              <a:t>Acknowledgements</a:t>
            </a:r>
          </a:p>
        </p:txBody>
      </p:sp>
      <p:sp>
        <p:nvSpPr>
          <p:cNvPr id="14" name="Text Placeholder 13"/>
          <p:cNvSpPr>
            <a:spLocks noGrp="1"/>
          </p:cNvSpPr>
          <p:nvPr>
            <p:ph type="body" sz="quarter" idx="30"/>
          </p:nvPr>
        </p:nvSpPr>
        <p:spPr>
          <a:xfrm>
            <a:off x="37284313" y="31808923"/>
            <a:ext cx="6128225" cy="830975"/>
          </a:xfrm>
        </p:spPr>
        <p:txBody>
          <a:bodyPr/>
          <a:lstStyle/>
          <a:p>
            <a:r>
              <a:rPr lang="en-US" sz="2400" dirty="0">
                <a:solidFill>
                  <a:schemeClr val="tx1"/>
                </a:solidFill>
              </a:rPr>
              <a:t>Email: </a:t>
            </a:r>
            <a:r>
              <a:rPr lang="en-US" sz="2400" dirty="0" err="1">
                <a:solidFill>
                  <a:schemeClr val="tx1"/>
                </a:solidFill>
              </a:rPr>
              <a:t>iriawang@brandeis.edu</a:t>
            </a:r>
            <a:endParaRPr lang="en-US" sz="2400" dirty="0">
              <a:solidFill>
                <a:schemeClr val="tx1"/>
              </a:solidFill>
            </a:endParaRPr>
          </a:p>
        </p:txBody>
      </p:sp>
      <p:sp>
        <p:nvSpPr>
          <p:cNvPr id="16" name="Text Placeholder 15"/>
          <p:cNvSpPr>
            <a:spLocks noGrp="1"/>
          </p:cNvSpPr>
          <p:nvPr>
            <p:ph type="body" sz="quarter" idx="150"/>
          </p:nvPr>
        </p:nvSpPr>
        <p:spPr>
          <a:xfrm>
            <a:off x="10484735" y="3878228"/>
            <a:ext cx="22923977" cy="1284646"/>
          </a:xfrm>
        </p:spPr>
        <p:txBody>
          <a:bodyPr>
            <a:normAutofit/>
          </a:bodyPr>
          <a:lstStyle/>
          <a:p>
            <a:r>
              <a:rPr lang="en-US" dirty="0"/>
              <a:t>Department of Physics, Brandeis University; ATLAS Experiment</a:t>
            </a:r>
          </a:p>
        </p:txBody>
      </p:sp>
      <p:sp>
        <p:nvSpPr>
          <p:cNvPr id="17" name="Text Placeholder 16"/>
          <p:cNvSpPr>
            <a:spLocks noGrp="1"/>
          </p:cNvSpPr>
          <p:nvPr>
            <p:ph type="body" sz="quarter" idx="151"/>
          </p:nvPr>
        </p:nvSpPr>
        <p:spPr>
          <a:xfrm>
            <a:off x="10159275" y="2863391"/>
            <a:ext cx="23599697" cy="1014835"/>
          </a:xfrm>
        </p:spPr>
        <p:txBody>
          <a:bodyPr>
            <a:normAutofit/>
          </a:bodyPr>
          <a:lstStyle/>
          <a:p>
            <a:r>
              <a:rPr lang="en-US" sz="5400" u="sng" dirty="0"/>
              <a:t>Iria Wang</a:t>
            </a:r>
            <a:r>
              <a:rPr lang="en-US" sz="5400" dirty="0"/>
              <a:t>, Gabriella </a:t>
            </a:r>
            <a:r>
              <a:rPr lang="en-US" sz="5400" dirty="0" err="1"/>
              <a:t>Sciolla</a:t>
            </a:r>
            <a:endParaRPr lang="en-US" sz="5400" dirty="0"/>
          </a:p>
        </p:txBody>
      </p:sp>
      <p:sp>
        <p:nvSpPr>
          <p:cNvPr id="18" name="Text Placeholder 17"/>
          <p:cNvSpPr>
            <a:spLocks noGrp="1"/>
          </p:cNvSpPr>
          <p:nvPr>
            <p:ph type="body" sz="quarter" idx="153"/>
          </p:nvPr>
        </p:nvSpPr>
        <p:spPr>
          <a:xfrm>
            <a:off x="10132229" y="530595"/>
            <a:ext cx="23599696" cy="2353968"/>
          </a:xfrm>
        </p:spPr>
        <p:txBody>
          <a:bodyPr>
            <a:normAutofit fontScale="70000" lnSpcReduction="20000"/>
          </a:bodyPr>
          <a:lstStyle/>
          <a:p>
            <a:r>
              <a:rPr lang="en-US" dirty="0"/>
              <a:t>Optimizing Pattern Matching on Silicon Sensors for the Assembly of the ATLAS Experiment </a:t>
            </a:r>
            <a:r>
              <a:rPr lang="en-US" dirty="0" err="1"/>
              <a:t>ITk</a:t>
            </a:r>
            <a:r>
              <a:rPr lang="en-US" dirty="0"/>
              <a:t> Detector</a:t>
            </a:r>
          </a:p>
        </p:txBody>
      </p:sp>
      <p:sp>
        <p:nvSpPr>
          <p:cNvPr id="27" name="Rectangle 26">
            <a:extLst>
              <a:ext uri="{FF2B5EF4-FFF2-40B4-BE49-F238E27FC236}">
                <a16:creationId xmlns:a16="http://schemas.microsoft.com/office/drawing/2014/main" id="{CD76FAD5-AE0A-5746-8239-4C9AE6D8BA3B}"/>
              </a:ext>
            </a:extLst>
          </p:cNvPr>
          <p:cNvSpPr/>
          <p:nvPr/>
        </p:nvSpPr>
        <p:spPr>
          <a:xfrm>
            <a:off x="14245487" y="13734270"/>
            <a:ext cx="22302071" cy="18828699"/>
          </a:xfrm>
          <a:prstGeom prst="rect">
            <a:avLst/>
          </a:prstGeom>
          <a:solidFill>
            <a:srgbClr val="F8F2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dirty="0"/>
          </a:p>
        </p:txBody>
      </p:sp>
      <p:sp>
        <p:nvSpPr>
          <p:cNvPr id="7" name="Text Placeholder 6"/>
          <p:cNvSpPr>
            <a:spLocks noGrp="1"/>
          </p:cNvSpPr>
          <p:nvPr>
            <p:ph type="body" sz="quarter" idx="23"/>
          </p:nvPr>
        </p:nvSpPr>
        <p:spPr>
          <a:xfrm>
            <a:off x="30680274" y="18245066"/>
            <a:ext cx="5596002" cy="5844655"/>
          </a:xfrm>
        </p:spPr>
        <p:txBody>
          <a:bodyPr/>
          <a:lstStyle/>
          <a:p>
            <a:r>
              <a:rPr lang="en-US" sz="3300" dirty="0">
                <a:solidFill>
                  <a:schemeClr val="tx1"/>
                </a:solidFill>
              </a:rPr>
              <a:t>Template Length: Graphs</a:t>
            </a:r>
          </a:p>
          <a:p>
            <a:pPr marL="457200" indent="-457200">
              <a:buFont typeface="Arial" panose="020B0604020202020204" pitchFamily="34" charset="0"/>
              <a:buChar char="•"/>
            </a:pPr>
            <a:r>
              <a:rPr lang="en-US" sz="3300" dirty="0">
                <a:solidFill>
                  <a:schemeClr val="tx1"/>
                </a:solidFill>
              </a:rPr>
              <a:t>Mark F – highest  accuracy for templates with a height 30-100 pixels</a:t>
            </a:r>
          </a:p>
          <a:p>
            <a:pPr marL="457200" indent="-457200">
              <a:buFont typeface="Arial" panose="020B0604020202020204" pitchFamily="34" charset="0"/>
              <a:buChar char="•"/>
            </a:pPr>
            <a:r>
              <a:rPr lang="en-US" sz="3300" dirty="0">
                <a:solidFill>
                  <a:schemeClr val="tx1"/>
                </a:solidFill>
              </a:rPr>
              <a:t>Mark E, I, G – improved   accuracy for template height  &gt;15 pixels</a:t>
            </a:r>
          </a:p>
          <a:p>
            <a:pPr marL="457200" indent="-457200">
              <a:buFont typeface="Arial" panose="020B0604020202020204" pitchFamily="34" charset="0"/>
              <a:buChar char="•"/>
            </a:pPr>
            <a:r>
              <a:rPr lang="en-US" sz="3300" dirty="0">
                <a:solidFill>
                  <a:schemeClr val="tx1"/>
                </a:solidFill>
              </a:rPr>
              <a:t>Among those with high accuracy, shorter templates pattern match faster</a:t>
            </a:r>
          </a:p>
        </p:txBody>
      </p:sp>
      <p:pic>
        <p:nvPicPr>
          <p:cNvPr id="33" name="Picture 32">
            <a:extLst>
              <a:ext uri="{FF2B5EF4-FFF2-40B4-BE49-F238E27FC236}">
                <a16:creationId xmlns:a16="http://schemas.microsoft.com/office/drawing/2014/main" id="{0D27BCF5-FE9A-7441-9E07-D90D750D9670}"/>
              </a:ext>
            </a:extLst>
          </p:cNvPr>
          <p:cNvPicPr>
            <a:picLocks noChangeAspect="1"/>
          </p:cNvPicPr>
          <p:nvPr/>
        </p:nvPicPr>
        <p:blipFill>
          <a:blip r:embed="rId3"/>
          <a:stretch>
            <a:fillRect/>
          </a:stretch>
        </p:blipFill>
        <p:spPr>
          <a:xfrm>
            <a:off x="3187004" y="111656"/>
            <a:ext cx="5276969" cy="5276969"/>
          </a:xfrm>
          <a:prstGeom prst="rect">
            <a:avLst/>
          </a:prstGeom>
        </p:spPr>
      </p:pic>
      <p:pic>
        <p:nvPicPr>
          <p:cNvPr id="35" name="Picture 34">
            <a:extLst>
              <a:ext uri="{FF2B5EF4-FFF2-40B4-BE49-F238E27FC236}">
                <a16:creationId xmlns:a16="http://schemas.microsoft.com/office/drawing/2014/main" id="{B76E392C-8EF8-6E42-8705-035651491EEC}"/>
              </a:ext>
            </a:extLst>
          </p:cNvPr>
          <p:cNvPicPr>
            <a:picLocks noChangeAspect="1"/>
          </p:cNvPicPr>
          <p:nvPr/>
        </p:nvPicPr>
        <p:blipFill>
          <a:blip r:embed="rId4"/>
          <a:stretch>
            <a:fillRect/>
          </a:stretch>
        </p:blipFill>
        <p:spPr>
          <a:xfrm>
            <a:off x="35400181" y="783808"/>
            <a:ext cx="6168110" cy="3244497"/>
          </a:xfrm>
          <a:prstGeom prst="rect">
            <a:avLst/>
          </a:prstGeom>
        </p:spPr>
      </p:pic>
      <p:pic>
        <p:nvPicPr>
          <p:cNvPr id="4104" name="Picture 8" descr="Image result for atlas detector">
            <a:hlinkClick r:id="rId5"/>
            <a:extLst>
              <a:ext uri="{FF2B5EF4-FFF2-40B4-BE49-F238E27FC236}">
                <a16:creationId xmlns:a16="http://schemas.microsoft.com/office/drawing/2014/main" id="{F2E8BDB5-CE5B-684D-9663-8B47989CDC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021" y="15939155"/>
            <a:ext cx="6291123" cy="407383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20562052-21C7-6A46-AB28-5C51DBC61D23}"/>
              </a:ext>
            </a:extLst>
          </p:cNvPr>
          <p:cNvPicPr>
            <a:picLocks noChangeAspect="1"/>
          </p:cNvPicPr>
          <p:nvPr/>
        </p:nvPicPr>
        <p:blipFill rotWithShape="1">
          <a:blip r:embed="rId7">
            <a:extLst>
              <a:ext uri="{28A0092B-C50C-407E-A947-70E740481C1C}">
                <a14:useLocalDpi xmlns:a14="http://schemas.microsoft.com/office/drawing/2010/main" val="0"/>
              </a:ext>
            </a:extLst>
          </a:blip>
          <a:srcRect l="586" t="9899" r="4365"/>
          <a:stretch/>
        </p:blipFill>
        <p:spPr>
          <a:xfrm>
            <a:off x="582187" y="19956890"/>
            <a:ext cx="6460703" cy="8023739"/>
          </a:xfrm>
          <a:prstGeom prst="rect">
            <a:avLst/>
          </a:prstGeom>
        </p:spPr>
      </p:pic>
      <p:pic>
        <p:nvPicPr>
          <p:cNvPr id="42" name="Picture 41" descr="A screenshot of a computer&#10;&#10;Description automatically generated">
            <a:extLst>
              <a:ext uri="{FF2B5EF4-FFF2-40B4-BE49-F238E27FC236}">
                <a16:creationId xmlns:a16="http://schemas.microsoft.com/office/drawing/2014/main" id="{EFF210A4-8519-464F-93C3-06C2C518CC11}"/>
              </a:ext>
            </a:extLst>
          </p:cNvPr>
          <p:cNvPicPr>
            <a:picLocks noChangeAspect="1"/>
          </p:cNvPicPr>
          <p:nvPr/>
        </p:nvPicPr>
        <p:blipFill rotWithShape="1">
          <a:blip r:embed="rId8">
            <a:extLst>
              <a:ext uri="{28A0092B-C50C-407E-A947-70E740481C1C}">
                <a14:useLocalDpi xmlns:a14="http://schemas.microsoft.com/office/drawing/2010/main" val="0"/>
              </a:ext>
            </a:extLst>
          </a:blip>
          <a:srcRect l="13838" t="58434" r="65115" b="20046"/>
          <a:stretch/>
        </p:blipFill>
        <p:spPr>
          <a:xfrm>
            <a:off x="37126049" y="7156102"/>
            <a:ext cx="4889024" cy="4410781"/>
          </a:xfrm>
          <a:prstGeom prst="rect">
            <a:avLst/>
          </a:prstGeom>
        </p:spPr>
      </p:pic>
      <p:pic>
        <p:nvPicPr>
          <p:cNvPr id="52" name="Content Placeholder 7" descr="A screenshot of a cell phone&#10;&#10;Description automatically generated">
            <a:extLst>
              <a:ext uri="{FF2B5EF4-FFF2-40B4-BE49-F238E27FC236}">
                <a16:creationId xmlns:a16="http://schemas.microsoft.com/office/drawing/2014/main" id="{4F5ED41A-BC79-F94D-9394-1240DD68C84E}"/>
              </a:ext>
            </a:extLst>
          </p:cNvPr>
          <p:cNvPicPr>
            <a:picLocks noChangeAspect="1"/>
          </p:cNvPicPr>
          <p:nvPr/>
        </p:nvPicPr>
        <p:blipFill>
          <a:blip r:embed="rId9"/>
          <a:stretch>
            <a:fillRect/>
          </a:stretch>
        </p:blipFill>
        <p:spPr>
          <a:xfrm>
            <a:off x="14363290" y="15209236"/>
            <a:ext cx="7932972" cy="5719119"/>
          </a:xfrm>
          <a:prstGeom prst="rect">
            <a:avLst/>
          </a:prstGeom>
          <a:ln w="12700">
            <a:noFill/>
          </a:ln>
        </p:spPr>
      </p:pic>
      <p:pic>
        <p:nvPicPr>
          <p:cNvPr id="55" name="Content Placeholder 5" descr="A screenshot of a cell phone&#10;&#10;Description automatically generated">
            <a:extLst>
              <a:ext uri="{FF2B5EF4-FFF2-40B4-BE49-F238E27FC236}">
                <a16:creationId xmlns:a16="http://schemas.microsoft.com/office/drawing/2014/main" id="{22CABEA7-A206-A442-A453-8923BAE6BD8C}"/>
              </a:ext>
            </a:extLst>
          </p:cNvPr>
          <p:cNvPicPr>
            <a:picLocks noChangeAspect="1"/>
          </p:cNvPicPr>
          <p:nvPr/>
        </p:nvPicPr>
        <p:blipFill>
          <a:blip r:embed="rId10"/>
          <a:stretch>
            <a:fillRect/>
          </a:stretch>
        </p:blipFill>
        <p:spPr>
          <a:xfrm>
            <a:off x="14360189" y="20847763"/>
            <a:ext cx="8044327" cy="5684383"/>
          </a:xfrm>
          <a:prstGeom prst="rect">
            <a:avLst/>
          </a:prstGeom>
          <a:ln w="12700">
            <a:noFill/>
          </a:ln>
        </p:spPr>
      </p:pic>
      <p:graphicFrame>
        <p:nvGraphicFramePr>
          <p:cNvPr id="8" name="Table 7">
            <a:extLst>
              <a:ext uri="{FF2B5EF4-FFF2-40B4-BE49-F238E27FC236}">
                <a16:creationId xmlns:a16="http://schemas.microsoft.com/office/drawing/2014/main" id="{3D4D5482-FEFD-B74A-B54C-6CBBB5F1B76C}"/>
              </a:ext>
            </a:extLst>
          </p:cNvPr>
          <p:cNvGraphicFramePr>
            <a:graphicFrameLocks noGrp="1"/>
          </p:cNvGraphicFramePr>
          <p:nvPr>
            <p:extLst>
              <p:ext uri="{D42A27DB-BD31-4B8C-83A1-F6EECF244321}">
                <p14:modId xmlns:p14="http://schemas.microsoft.com/office/powerpoint/2010/main" val="339485897"/>
              </p:ext>
            </p:extLst>
          </p:nvPr>
        </p:nvGraphicFramePr>
        <p:xfrm>
          <a:off x="23099380" y="27155735"/>
          <a:ext cx="12591134" cy="5234641"/>
        </p:xfrm>
        <a:graphic>
          <a:graphicData uri="http://schemas.openxmlformats.org/drawingml/2006/table">
            <a:tbl>
              <a:tblPr firstRow="1" bandRow="1">
                <a:tableStyleId>{5C22544A-7EE6-4342-B048-85BDC9FD1C3A}</a:tableStyleId>
              </a:tblPr>
              <a:tblGrid>
                <a:gridCol w="1079298">
                  <a:extLst>
                    <a:ext uri="{9D8B030D-6E8A-4147-A177-3AD203B41FA5}">
                      <a16:colId xmlns:a16="http://schemas.microsoft.com/office/drawing/2014/main" val="2929692420"/>
                    </a:ext>
                  </a:extLst>
                </a:gridCol>
                <a:gridCol w="2877959">
                  <a:extLst>
                    <a:ext uri="{9D8B030D-6E8A-4147-A177-3AD203B41FA5}">
                      <a16:colId xmlns:a16="http://schemas.microsoft.com/office/drawing/2014/main" val="4117301040"/>
                    </a:ext>
                  </a:extLst>
                </a:gridCol>
                <a:gridCol w="2877959">
                  <a:extLst>
                    <a:ext uri="{9D8B030D-6E8A-4147-A177-3AD203B41FA5}">
                      <a16:colId xmlns:a16="http://schemas.microsoft.com/office/drawing/2014/main" val="1878147840"/>
                    </a:ext>
                  </a:extLst>
                </a:gridCol>
                <a:gridCol w="2877959">
                  <a:extLst>
                    <a:ext uri="{9D8B030D-6E8A-4147-A177-3AD203B41FA5}">
                      <a16:colId xmlns:a16="http://schemas.microsoft.com/office/drawing/2014/main" val="471228651"/>
                    </a:ext>
                  </a:extLst>
                </a:gridCol>
                <a:gridCol w="2877959">
                  <a:extLst>
                    <a:ext uri="{9D8B030D-6E8A-4147-A177-3AD203B41FA5}">
                      <a16:colId xmlns:a16="http://schemas.microsoft.com/office/drawing/2014/main" val="350700604"/>
                    </a:ext>
                  </a:extLst>
                </a:gridCol>
              </a:tblGrid>
              <a:tr h="598307">
                <a:tc>
                  <a:txBody>
                    <a:bodyPr/>
                    <a:lstStyle/>
                    <a:p>
                      <a:endParaRPr lang="en-US" sz="3300" dirty="0"/>
                    </a:p>
                  </a:txBody>
                  <a:tcPr/>
                </a:tc>
                <a:tc>
                  <a:txBody>
                    <a:bodyPr/>
                    <a:lstStyle/>
                    <a:p>
                      <a:r>
                        <a:rPr lang="en-US" sz="3300" dirty="0"/>
                        <a:t>Mark F</a:t>
                      </a:r>
                    </a:p>
                  </a:txBody>
                  <a:tcPr/>
                </a:tc>
                <a:tc>
                  <a:txBody>
                    <a:bodyPr/>
                    <a:lstStyle/>
                    <a:p>
                      <a:r>
                        <a:rPr lang="en-US" sz="3300" dirty="0"/>
                        <a:t>Mark E</a:t>
                      </a:r>
                    </a:p>
                  </a:txBody>
                  <a:tcPr/>
                </a:tc>
                <a:tc>
                  <a:txBody>
                    <a:bodyPr/>
                    <a:lstStyle/>
                    <a:p>
                      <a:r>
                        <a:rPr lang="en-US" sz="3300" dirty="0"/>
                        <a:t>Mark I</a:t>
                      </a:r>
                    </a:p>
                  </a:txBody>
                  <a:tcPr/>
                </a:tc>
                <a:tc>
                  <a:txBody>
                    <a:bodyPr/>
                    <a:lstStyle/>
                    <a:p>
                      <a:r>
                        <a:rPr lang="en-US" sz="3300" dirty="0"/>
                        <a:t>Mark G</a:t>
                      </a:r>
                    </a:p>
                  </a:txBody>
                  <a:tcPr/>
                </a:tc>
                <a:extLst>
                  <a:ext uri="{0D108BD9-81ED-4DB2-BD59-A6C34878D82A}">
                    <a16:rowId xmlns:a16="http://schemas.microsoft.com/office/drawing/2014/main" val="948417298"/>
                  </a:ext>
                </a:extLst>
              </a:tr>
              <a:tr h="2318167">
                <a:tc>
                  <a:txBody>
                    <a:bodyPr/>
                    <a:lstStyle/>
                    <a:p>
                      <a:r>
                        <a:rPr lang="en-US" sz="3300" dirty="0"/>
                        <a:t>Min. Ideal length</a:t>
                      </a:r>
                    </a:p>
                  </a:txBody>
                  <a:tcPr vert="vert270"/>
                </a:tc>
                <a:tc>
                  <a:txBody>
                    <a:bodyPr/>
                    <a:lstStyle/>
                    <a:p>
                      <a:r>
                        <a:rPr lang="en-US" sz="3300" dirty="0"/>
                        <a:t>68x34 pixels</a:t>
                      </a:r>
                    </a:p>
                  </a:txBody>
                  <a:tcPr/>
                </a:tc>
                <a:tc>
                  <a:txBody>
                    <a:bodyPr/>
                    <a:lstStyle/>
                    <a:p>
                      <a:r>
                        <a:rPr lang="en-US" sz="3300" dirty="0"/>
                        <a:t>62x32 pixels</a:t>
                      </a:r>
                    </a:p>
                  </a:txBody>
                  <a:tcPr/>
                </a:tc>
                <a:tc>
                  <a:txBody>
                    <a:bodyPr/>
                    <a:lstStyle/>
                    <a:p>
                      <a:r>
                        <a:rPr lang="en-US" sz="3300" dirty="0"/>
                        <a:t>88x24 pixels</a:t>
                      </a:r>
                    </a:p>
                  </a:txBody>
                  <a:tcPr/>
                </a:tc>
                <a:tc>
                  <a:txBody>
                    <a:bodyPr/>
                    <a:lstStyle/>
                    <a:p>
                      <a:r>
                        <a:rPr lang="en-US" sz="3300" dirty="0"/>
                        <a:t>74x26 pixels</a:t>
                      </a:r>
                    </a:p>
                  </a:txBody>
                  <a:tcPr/>
                </a:tc>
                <a:extLst>
                  <a:ext uri="{0D108BD9-81ED-4DB2-BD59-A6C34878D82A}">
                    <a16:rowId xmlns:a16="http://schemas.microsoft.com/office/drawing/2014/main" val="506017702"/>
                  </a:ext>
                </a:extLst>
              </a:tr>
              <a:tr h="2318167">
                <a:tc>
                  <a:txBody>
                    <a:bodyPr/>
                    <a:lstStyle/>
                    <a:p>
                      <a:r>
                        <a:rPr lang="en-US" sz="3300" dirty="0"/>
                        <a:t>Max. Ideal length</a:t>
                      </a:r>
                    </a:p>
                  </a:txBody>
                  <a:tcPr vert="vert270"/>
                </a:tc>
                <a:tc>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3300" dirty="0"/>
                        <a:t>68x46 pixels</a:t>
                      </a:r>
                    </a:p>
                    <a:p>
                      <a:endParaRPr lang="en-US" sz="3300" dirty="0"/>
                    </a:p>
                  </a:txBody>
                  <a:tcPr/>
                </a:tc>
                <a:tc>
                  <a:txBody>
                    <a:bodyPr/>
                    <a:lstStyle/>
                    <a:p>
                      <a:r>
                        <a:rPr lang="en-US" sz="3300" dirty="0"/>
                        <a:t>62x40 pixels</a:t>
                      </a:r>
                    </a:p>
                  </a:txBody>
                  <a:tcPr/>
                </a:tc>
                <a:tc>
                  <a:txBody>
                    <a:bodyPr/>
                    <a:lstStyle/>
                    <a:p>
                      <a:r>
                        <a:rPr lang="en-US" sz="3300" dirty="0"/>
                        <a:t>88x32 pixels</a:t>
                      </a:r>
                    </a:p>
                  </a:txBody>
                  <a:tcPr/>
                </a:tc>
                <a:tc>
                  <a:txBody>
                    <a:bodyPr/>
                    <a:lstStyle/>
                    <a:p>
                      <a:r>
                        <a:rPr lang="en-US" sz="3300" dirty="0"/>
                        <a:t>74x34 pixels</a:t>
                      </a:r>
                    </a:p>
                  </a:txBody>
                  <a:tcPr/>
                </a:tc>
                <a:extLst>
                  <a:ext uri="{0D108BD9-81ED-4DB2-BD59-A6C34878D82A}">
                    <a16:rowId xmlns:a16="http://schemas.microsoft.com/office/drawing/2014/main" val="3190031010"/>
                  </a:ext>
                </a:extLst>
              </a:tr>
            </a:tbl>
          </a:graphicData>
        </a:graphic>
      </p:graphicFrame>
      <p:sp>
        <p:nvSpPr>
          <p:cNvPr id="19" name="TextBox 18">
            <a:extLst>
              <a:ext uri="{FF2B5EF4-FFF2-40B4-BE49-F238E27FC236}">
                <a16:creationId xmlns:a16="http://schemas.microsoft.com/office/drawing/2014/main" id="{6B2C2573-E62C-3341-B996-E26CAFD3ABD4}"/>
              </a:ext>
            </a:extLst>
          </p:cNvPr>
          <p:cNvSpPr txBox="1"/>
          <p:nvPr/>
        </p:nvSpPr>
        <p:spPr>
          <a:xfrm>
            <a:off x="27195656" y="25858563"/>
            <a:ext cx="2945831" cy="600164"/>
          </a:xfrm>
          <a:prstGeom prst="rect">
            <a:avLst/>
          </a:prstGeom>
          <a:noFill/>
        </p:spPr>
        <p:txBody>
          <a:bodyPr wrap="square" rtlCol="0">
            <a:spAutoFit/>
          </a:bodyPr>
          <a:lstStyle/>
          <a:p>
            <a:r>
              <a:rPr lang="en-US" sz="3300" dirty="0">
                <a:latin typeface="+mj-lt"/>
                <a:cs typeface="Times New Roman" panose="02020603050405020304" pitchFamily="18" charset="0"/>
              </a:rPr>
              <a:t>Ideal Templates</a:t>
            </a:r>
          </a:p>
        </p:txBody>
      </p:sp>
      <p:sp>
        <p:nvSpPr>
          <p:cNvPr id="59" name="Text Placeholder 12">
            <a:extLst>
              <a:ext uri="{FF2B5EF4-FFF2-40B4-BE49-F238E27FC236}">
                <a16:creationId xmlns:a16="http://schemas.microsoft.com/office/drawing/2014/main" id="{ECAE19B7-04DB-C642-B3E7-921FFA288CD1}"/>
              </a:ext>
            </a:extLst>
          </p:cNvPr>
          <p:cNvSpPr txBox="1">
            <a:spLocks/>
          </p:cNvSpPr>
          <p:nvPr/>
        </p:nvSpPr>
        <p:spPr>
          <a:xfrm>
            <a:off x="37283875" y="31059175"/>
            <a:ext cx="6080760" cy="731520"/>
          </a:xfrm>
          <a:prstGeom prst="rect">
            <a:avLst/>
          </a:prstGeom>
          <a:solidFill>
            <a:schemeClr val="accent1">
              <a:lumMod val="60000"/>
              <a:lumOff val="40000"/>
            </a:schemeClr>
          </a:solidFill>
        </p:spPr>
        <p:txBody>
          <a:bodyPr wrap="square" lIns="91436" tIns="91436" rIns="91436" bIns="91436" anchor="ctr" anchorCtr="0">
            <a:no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u="none" dirty="0"/>
              <a:t>Contact Information</a:t>
            </a:r>
          </a:p>
        </p:txBody>
      </p:sp>
      <p:sp>
        <p:nvSpPr>
          <p:cNvPr id="61" name="Text Placeholder 13">
            <a:extLst>
              <a:ext uri="{FF2B5EF4-FFF2-40B4-BE49-F238E27FC236}">
                <a16:creationId xmlns:a16="http://schemas.microsoft.com/office/drawing/2014/main" id="{02528923-7079-8145-A733-E82A0C620517}"/>
              </a:ext>
            </a:extLst>
          </p:cNvPr>
          <p:cNvSpPr txBox="1">
            <a:spLocks/>
          </p:cNvSpPr>
          <p:nvPr/>
        </p:nvSpPr>
        <p:spPr>
          <a:xfrm>
            <a:off x="37306233" y="28531633"/>
            <a:ext cx="6078460" cy="2308302"/>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2400" dirty="0">
                <a:solidFill>
                  <a:schemeClr val="tx1"/>
                </a:solidFill>
              </a:rPr>
              <a:t>This work was supported by Provost’s Undergraduate Research Fund. Thank you to Professor Gabriella </a:t>
            </a:r>
            <a:r>
              <a:rPr lang="en-US" sz="2400" dirty="0" err="1">
                <a:solidFill>
                  <a:schemeClr val="tx1"/>
                </a:solidFill>
              </a:rPr>
              <a:t>Sciolla</a:t>
            </a:r>
            <a:r>
              <a:rPr lang="en-US" sz="2400" dirty="0">
                <a:solidFill>
                  <a:schemeClr val="tx1"/>
                </a:solidFill>
              </a:rPr>
              <a:t> and the other students in the </a:t>
            </a:r>
            <a:r>
              <a:rPr lang="en-US" sz="2400" dirty="0" err="1">
                <a:solidFill>
                  <a:schemeClr val="tx1"/>
                </a:solidFill>
              </a:rPr>
              <a:t>Sciolla</a:t>
            </a:r>
            <a:r>
              <a:rPr lang="en-US" sz="2400" dirty="0">
                <a:solidFill>
                  <a:schemeClr val="tx1"/>
                </a:solidFill>
              </a:rPr>
              <a:t> Group who advised me throughout this project.</a:t>
            </a:r>
          </a:p>
        </p:txBody>
      </p:sp>
      <p:sp>
        <p:nvSpPr>
          <p:cNvPr id="31" name="TextBox 30">
            <a:extLst>
              <a:ext uri="{FF2B5EF4-FFF2-40B4-BE49-F238E27FC236}">
                <a16:creationId xmlns:a16="http://schemas.microsoft.com/office/drawing/2014/main" id="{F3F4282A-F46E-124D-A14D-CBF942BC4EE6}"/>
              </a:ext>
            </a:extLst>
          </p:cNvPr>
          <p:cNvSpPr txBox="1"/>
          <p:nvPr/>
        </p:nvSpPr>
        <p:spPr>
          <a:xfrm>
            <a:off x="19835798" y="14680520"/>
            <a:ext cx="5353645" cy="600164"/>
          </a:xfrm>
          <a:prstGeom prst="rect">
            <a:avLst/>
          </a:prstGeom>
          <a:noFill/>
        </p:spPr>
        <p:txBody>
          <a:bodyPr wrap="none" rtlCol="0">
            <a:spAutoFit/>
          </a:bodyPr>
          <a:lstStyle/>
          <a:p>
            <a:r>
              <a:rPr lang="en-US" sz="3300" dirty="0">
                <a:solidFill>
                  <a:schemeClr val="tx1">
                    <a:lumMod val="50000"/>
                    <a:lumOff val="50000"/>
                  </a:schemeClr>
                </a:solidFill>
                <a:latin typeface="+mj-lt"/>
                <a:cs typeface="Times New Roman" panose="02020603050405020304" pitchFamily="18" charset="0"/>
              </a:rPr>
              <a:t>Analysis of Mark F and Mark E</a:t>
            </a:r>
          </a:p>
        </p:txBody>
      </p:sp>
      <p:sp>
        <p:nvSpPr>
          <p:cNvPr id="67" name="TextBox 66">
            <a:extLst>
              <a:ext uri="{FF2B5EF4-FFF2-40B4-BE49-F238E27FC236}">
                <a16:creationId xmlns:a16="http://schemas.microsoft.com/office/drawing/2014/main" id="{92AA545E-B526-D04D-A315-6F278291A648}"/>
              </a:ext>
            </a:extLst>
          </p:cNvPr>
          <p:cNvSpPr txBox="1"/>
          <p:nvPr/>
        </p:nvSpPr>
        <p:spPr>
          <a:xfrm>
            <a:off x="30141487" y="11644485"/>
            <a:ext cx="6999303" cy="523220"/>
          </a:xfrm>
          <a:prstGeom prst="rect">
            <a:avLst/>
          </a:prstGeom>
          <a:noFill/>
        </p:spPr>
        <p:txBody>
          <a:bodyPr wrap="square" rtlCol="0">
            <a:spAutoFit/>
          </a:bodyPr>
          <a:lstStyle/>
          <a:p>
            <a:r>
              <a:rPr lang="en-US" sz="2800" dirty="0">
                <a:solidFill>
                  <a:schemeClr val="tx1">
                    <a:lumMod val="50000"/>
                    <a:lumOff val="50000"/>
                  </a:schemeClr>
                </a:solidFill>
                <a:cs typeface="Times New Roman" panose="02020603050405020304" pitchFamily="18" charset="0"/>
              </a:rPr>
              <a:t>Figure 7: The module assembly robot at BNL</a:t>
            </a:r>
          </a:p>
        </p:txBody>
      </p:sp>
      <p:sp>
        <p:nvSpPr>
          <p:cNvPr id="69" name="TextBox 68">
            <a:extLst>
              <a:ext uri="{FF2B5EF4-FFF2-40B4-BE49-F238E27FC236}">
                <a16:creationId xmlns:a16="http://schemas.microsoft.com/office/drawing/2014/main" id="{6685BDDD-48AB-E04E-BAD1-243418C7DA89}"/>
              </a:ext>
            </a:extLst>
          </p:cNvPr>
          <p:cNvSpPr txBox="1"/>
          <p:nvPr/>
        </p:nvSpPr>
        <p:spPr>
          <a:xfrm>
            <a:off x="37520617" y="11726979"/>
            <a:ext cx="5693021" cy="954107"/>
          </a:xfrm>
          <a:prstGeom prst="rect">
            <a:avLst/>
          </a:prstGeom>
          <a:noFill/>
        </p:spPr>
        <p:txBody>
          <a:bodyPr wrap="square" rtlCol="0">
            <a:spAutoFit/>
          </a:bodyPr>
          <a:lstStyle/>
          <a:p>
            <a:r>
              <a:rPr lang="en-US" sz="2800" dirty="0">
                <a:solidFill>
                  <a:schemeClr val="tx1">
                    <a:lumMod val="50000"/>
                    <a:lumOff val="50000"/>
                  </a:schemeClr>
                </a:solidFill>
                <a:cs typeface="Times New Roman" panose="02020603050405020304" pitchFamily="18" charset="0"/>
              </a:rPr>
              <a:t>Figure 8: Pattern Matching Mark F in the upper right corner of the sensor.</a:t>
            </a:r>
          </a:p>
        </p:txBody>
      </p:sp>
      <p:sp>
        <p:nvSpPr>
          <p:cNvPr id="70" name="TextBox 69">
            <a:extLst>
              <a:ext uri="{FF2B5EF4-FFF2-40B4-BE49-F238E27FC236}">
                <a16:creationId xmlns:a16="http://schemas.microsoft.com/office/drawing/2014/main" id="{1E865C8D-E838-9944-99C1-D9A3DF89E7DA}"/>
              </a:ext>
            </a:extLst>
          </p:cNvPr>
          <p:cNvSpPr txBox="1"/>
          <p:nvPr/>
        </p:nvSpPr>
        <p:spPr>
          <a:xfrm>
            <a:off x="30339898" y="15371018"/>
            <a:ext cx="6001692" cy="2323713"/>
          </a:xfrm>
          <a:prstGeom prst="rect">
            <a:avLst/>
          </a:prstGeom>
          <a:noFill/>
        </p:spPr>
        <p:txBody>
          <a:bodyPr wrap="square" rtlCol="0">
            <a:spAutoFit/>
          </a:bodyPr>
          <a:lstStyle/>
          <a:p>
            <a:r>
              <a:rPr lang="en-US" sz="2800" dirty="0">
                <a:solidFill>
                  <a:schemeClr val="tx1">
                    <a:lumMod val="50000"/>
                    <a:lumOff val="50000"/>
                  </a:schemeClr>
                </a:solidFill>
                <a:cs typeface="Times New Roman" panose="02020603050405020304" pitchFamily="18" charset="0"/>
              </a:rPr>
              <a:t>Figure 9: Analysis of Marks F and E. “Success” is defined as the fraction of pattern match positions within 2 </a:t>
            </a:r>
            <a:r>
              <a:rPr lang="en-US" sz="2800" dirty="0">
                <a:solidFill>
                  <a:schemeClr val="tx1">
                    <a:lumMod val="50000"/>
                    <a:lumOff val="50000"/>
                  </a:schemeClr>
                </a:solidFill>
                <a:latin typeface="Symbol" pitchFamily="2" charset="2"/>
              </a:rPr>
              <a:t>m</a:t>
            </a:r>
            <a:r>
              <a:rPr lang="en-US" sz="2800" dirty="0">
                <a:solidFill>
                  <a:schemeClr val="tx1">
                    <a:lumMod val="50000"/>
                    <a:lumOff val="50000"/>
                  </a:schemeClr>
                </a:solidFill>
              </a:rPr>
              <a:t>m</a:t>
            </a:r>
            <a:r>
              <a:rPr lang="en-US" sz="2800" dirty="0">
                <a:solidFill>
                  <a:schemeClr val="tx1">
                    <a:lumMod val="50000"/>
                    <a:lumOff val="50000"/>
                  </a:schemeClr>
                </a:solidFill>
                <a:cs typeface="Times New Roman" panose="02020603050405020304" pitchFamily="18" charset="0"/>
              </a:rPr>
              <a:t> of the expected. Marks I and G are similar to Mark E.</a:t>
            </a:r>
          </a:p>
        </p:txBody>
      </p:sp>
      <p:pic>
        <p:nvPicPr>
          <p:cNvPr id="12" name="Picture 11" descr="A screenshot of a cell phone&#10;&#10;Description automatically generated">
            <a:extLst>
              <a:ext uri="{FF2B5EF4-FFF2-40B4-BE49-F238E27FC236}">
                <a16:creationId xmlns:a16="http://schemas.microsoft.com/office/drawing/2014/main" id="{38173469-9F55-2F45-BE8E-87084DEF96E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372007" y="15148098"/>
            <a:ext cx="7932972" cy="5672280"/>
          </a:xfrm>
          <a:prstGeom prst="rect">
            <a:avLst/>
          </a:prstGeom>
        </p:spPr>
      </p:pic>
      <p:pic>
        <p:nvPicPr>
          <p:cNvPr id="26" name="Picture 25" descr="A screenshot of a cell phone&#10;&#10;Description automatically generated">
            <a:extLst>
              <a:ext uri="{FF2B5EF4-FFF2-40B4-BE49-F238E27FC236}">
                <a16:creationId xmlns:a16="http://schemas.microsoft.com/office/drawing/2014/main" id="{BD71F8FA-E0A7-AA49-B9CD-22BE8C1131A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444546" y="20830748"/>
            <a:ext cx="7937465" cy="5684383"/>
          </a:xfrm>
          <a:prstGeom prst="rect">
            <a:avLst/>
          </a:prstGeom>
        </p:spPr>
      </p:pic>
      <p:sp>
        <p:nvSpPr>
          <p:cNvPr id="30" name="AutoShape 2">
            <a:extLst>
              <a:ext uri="{FF2B5EF4-FFF2-40B4-BE49-F238E27FC236}">
                <a16:creationId xmlns:a16="http://schemas.microsoft.com/office/drawing/2014/main" id="{3E924899-0D64-1C49-9128-1A13E1E571A2}"/>
              </a:ext>
            </a:extLst>
          </p:cNvPr>
          <p:cNvSpPr>
            <a:spLocks noChangeAspect="1" noChangeArrowheads="1"/>
          </p:cNvSpPr>
          <p:nvPr/>
        </p:nvSpPr>
        <p:spPr bwMode="auto">
          <a:xfrm>
            <a:off x="22099716" y="1613081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Text Placeholder 5">
            <a:extLst>
              <a:ext uri="{FF2B5EF4-FFF2-40B4-BE49-F238E27FC236}">
                <a16:creationId xmlns:a16="http://schemas.microsoft.com/office/drawing/2014/main" id="{313CA62E-C5F6-8448-B9D3-085D51F7C8C7}"/>
              </a:ext>
            </a:extLst>
          </p:cNvPr>
          <p:cNvSpPr txBox="1">
            <a:spLocks/>
          </p:cNvSpPr>
          <p:nvPr/>
        </p:nvSpPr>
        <p:spPr>
          <a:xfrm>
            <a:off x="14265816" y="13702573"/>
            <a:ext cx="22306968" cy="731520"/>
          </a:xfrm>
          <a:prstGeom prst="rect">
            <a:avLst/>
          </a:prstGeom>
          <a:solidFill>
            <a:schemeClr val="accent1">
              <a:lumMod val="60000"/>
              <a:lumOff val="40000"/>
            </a:schemeClr>
          </a:solidFill>
        </p:spPr>
        <p:txBody>
          <a:bodyPr wrap="square" lIns="91436" tIns="91436" rIns="91436" bIns="91436" anchor="ctr" anchorCtr="0">
            <a:no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u="none" dirty="0"/>
              <a:t>Results</a:t>
            </a:r>
          </a:p>
        </p:txBody>
      </p:sp>
      <p:sp>
        <p:nvSpPr>
          <p:cNvPr id="77" name="Text Placeholder 4">
            <a:extLst>
              <a:ext uri="{FF2B5EF4-FFF2-40B4-BE49-F238E27FC236}">
                <a16:creationId xmlns:a16="http://schemas.microsoft.com/office/drawing/2014/main" id="{ECF74408-C599-B342-8E1B-2EA37E7D3F21}"/>
              </a:ext>
            </a:extLst>
          </p:cNvPr>
          <p:cNvSpPr txBox="1">
            <a:spLocks/>
          </p:cNvSpPr>
          <p:nvPr/>
        </p:nvSpPr>
        <p:spPr>
          <a:xfrm>
            <a:off x="22055616" y="6317019"/>
            <a:ext cx="7803163" cy="6860317"/>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indent="-571471"/>
            <a:r>
              <a:rPr lang="en-US" sz="3300" dirty="0">
                <a:solidFill>
                  <a:schemeClr val="tx1"/>
                </a:solidFill>
              </a:rPr>
              <a:t>Tested: Marks F, E, I, and G, on two different sensors</a:t>
            </a:r>
          </a:p>
          <a:p>
            <a:pPr indent="-571471"/>
            <a:endParaRPr lang="en-US" sz="3300" dirty="0">
              <a:solidFill>
                <a:schemeClr val="tx1"/>
              </a:solidFill>
            </a:endParaRPr>
          </a:p>
          <a:p>
            <a:pPr indent="-571471"/>
            <a:r>
              <a:rPr lang="en-US" sz="3300" dirty="0">
                <a:solidFill>
                  <a:schemeClr val="tx1"/>
                </a:solidFill>
              </a:rPr>
              <a:t>Developed a program that:</a:t>
            </a:r>
          </a:p>
          <a:p>
            <a:pPr indent="-571471">
              <a:buFont typeface="+mj-lt"/>
              <a:buAutoNum type="arabicPeriod"/>
            </a:pPr>
            <a:r>
              <a:rPr lang="en-US" sz="3300" dirty="0">
                <a:solidFill>
                  <a:schemeClr val="tx1"/>
                </a:solidFill>
              </a:rPr>
              <a:t>Takes pictures of the sensor</a:t>
            </a:r>
            <a:r>
              <a:rPr lang="en-US" sz="3300" baseline="30000" dirty="0">
                <a:solidFill>
                  <a:schemeClr val="tx1"/>
                </a:solidFill>
              </a:rPr>
              <a:t>1</a:t>
            </a:r>
            <a:endParaRPr lang="en-US" sz="3300" dirty="0">
              <a:solidFill>
                <a:schemeClr val="tx1"/>
              </a:solidFill>
            </a:endParaRPr>
          </a:p>
          <a:p>
            <a:pPr indent="-571471">
              <a:buFont typeface="+mj-lt"/>
              <a:buAutoNum type="arabicPeriod"/>
            </a:pPr>
            <a:r>
              <a:rPr lang="en-US" sz="3300" dirty="0">
                <a:solidFill>
                  <a:schemeClr val="tx1"/>
                </a:solidFill>
              </a:rPr>
              <a:t>Cuts templates of varying heights</a:t>
            </a:r>
            <a:r>
              <a:rPr lang="en-US" sz="3300" baseline="30000" dirty="0">
                <a:solidFill>
                  <a:schemeClr val="tx1"/>
                </a:solidFill>
              </a:rPr>
              <a:t>2</a:t>
            </a:r>
            <a:endParaRPr lang="en-US" sz="3300" dirty="0">
              <a:solidFill>
                <a:schemeClr val="tx1"/>
              </a:solidFill>
            </a:endParaRPr>
          </a:p>
          <a:p>
            <a:pPr indent="-571471">
              <a:buFont typeface="+mj-lt"/>
              <a:buAutoNum type="arabicPeriod"/>
            </a:pPr>
            <a:r>
              <a:rPr lang="en-US" sz="3300" dirty="0">
                <a:solidFill>
                  <a:schemeClr val="tx1"/>
                </a:solidFill>
              </a:rPr>
              <a:t>Pattern matches with these templates on the sensor pictures</a:t>
            </a:r>
            <a:r>
              <a:rPr lang="en-US" sz="3300" baseline="30000" dirty="0">
                <a:solidFill>
                  <a:schemeClr val="tx1"/>
                </a:solidFill>
              </a:rPr>
              <a:t>1</a:t>
            </a:r>
            <a:endParaRPr lang="en-US" sz="3300" dirty="0">
              <a:solidFill>
                <a:schemeClr val="tx1"/>
              </a:solidFill>
            </a:endParaRPr>
          </a:p>
          <a:p>
            <a:pPr indent="-571471">
              <a:buFont typeface="+mj-lt"/>
              <a:buAutoNum type="arabicPeriod"/>
            </a:pPr>
            <a:r>
              <a:rPr lang="en-US" sz="3300" dirty="0">
                <a:solidFill>
                  <a:schemeClr val="tx1"/>
                </a:solidFill>
              </a:rPr>
              <a:t>Analyzes the efficiency of templates</a:t>
            </a:r>
            <a:r>
              <a:rPr lang="en-US" sz="3300" baseline="30000" dirty="0">
                <a:solidFill>
                  <a:schemeClr val="tx1"/>
                </a:solidFill>
              </a:rPr>
              <a:t>2</a:t>
            </a:r>
          </a:p>
          <a:p>
            <a:r>
              <a:rPr lang="en-US" sz="3300" baseline="30000" dirty="0">
                <a:solidFill>
                  <a:schemeClr val="tx1"/>
                </a:solidFill>
              </a:rPr>
              <a:t>1</a:t>
            </a:r>
            <a:r>
              <a:rPr lang="en-US" sz="3300" dirty="0">
                <a:solidFill>
                  <a:schemeClr val="tx1"/>
                </a:solidFill>
              </a:rPr>
              <a:t>using Python</a:t>
            </a:r>
          </a:p>
          <a:p>
            <a:r>
              <a:rPr lang="en-US" sz="3300" baseline="30000" dirty="0">
                <a:solidFill>
                  <a:schemeClr val="tx1"/>
                </a:solidFill>
              </a:rPr>
              <a:t>2</a:t>
            </a:r>
            <a:r>
              <a:rPr lang="en-US" sz="3300" dirty="0">
                <a:solidFill>
                  <a:schemeClr val="tx1"/>
                </a:solidFill>
              </a:rPr>
              <a:t>using LabVIEW</a:t>
            </a:r>
          </a:p>
        </p:txBody>
      </p:sp>
      <p:pic>
        <p:nvPicPr>
          <p:cNvPr id="43" name="Picture 42" descr="A picture containing road, indoor, building&#10;&#10;Description automatically generated">
            <a:extLst>
              <a:ext uri="{FF2B5EF4-FFF2-40B4-BE49-F238E27FC236}">
                <a16:creationId xmlns:a16="http://schemas.microsoft.com/office/drawing/2014/main" id="{58F93FC6-D7A8-FF4A-AC39-B42F7C7AEEAF}"/>
              </a:ext>
            </a:extLst>
          </p:cNvPr>
          <p:cNvPicPr>
            <a:picLocks noChangeAspect="1"/>
          </p:cNvPicPr>
          <p:nvPr/>
        </p:nvPicPr>
        <p:blipFill rotWithShape="1">
          <a:blip r:embed="rId13">
            <a:extLst>
              <a:ext uri="{28A0092B-C50C-407E-A947-70E740481C1C}">
                <a14:useLocalDpi xmlns:a14="http://schemas.microsoft.com/office/drawing/2010/main" val="0"/>
              </a:ext>
            </a:extLst>
          </a:blip>
          <a:srcRect l="1670" t="2160" b="2976"/>
          <a:stretch/>
        </p:blipFill>
        <p:spPr>
          <a:xfrm>
            <a:off x="29903207" y="6398910"/>
            <a:ext cx="7178414" cy="5193927"/>
          </a:xfrm>
          <a:prstGeom prst="rect">
            <a:avLst/>
          </a:prstGeom>
        </p:spPr>
      </p:pic>
      <p:pic>
        <p:nvPicPr>
          <p:cNvPr id="78" name="Picture 77" descr="A screenshot of a computer&#10;&#10;Description automatically generated">
            <a:extLst>
              <a:ext uri="{FF2B5EF4-FFF2-40B4-BE49-F238E27FC236}">
                <a16:creationId xmlns:a16="http://schemas.microsoft.com/office/drawing/2014/main" id="{5148B2FB-B75F-D746-885D-8B41BB5C3FAA}"/>
              </a:ext>
            </a:extLst>
          </p:cNvPr>
          <p:cNvPicPr>
            <a:picLocks noChangeAspect="1"/>
          </p:cNvPicPr>
          <p:nvPr/>
        </p:nvPicPr>
        <p:blipFill rotWithShape="1">
          <a:blip r:embed="rId8">
            <a:extLst>
              <a:ext uri="{28A0092B-C50C-407E-A947-70E740481C1C}">
                <a14:useLocalDpi xmlns:a14="http://schemas.microsoft.com/office/drawing/2010/main" val="0"/>
              </a:ext>
            </a:extLst>
          </a:blip>
          <a:srcRect l="11282" t="19448" r="77240" b="60351"/>
          <a:stretch/>
        </p:blipFill>
        <p:spPr>
          <a:xfrm>
            <a:off x="42015073" y="9968340"/>
            <a:ext cx="1017331" cy="1579730"/>
          </a:xfrm>
          <a:prstGeom prst="rect">
            <a:avLst/>
          </a:prstGeom>
        </p:spPr>
      </p:pic>
      <p:sp>
        <p:nvSpPr>
          <p:cNvPr id="2" name="Text Placeholder 1"/>
          <p:cNvSpPr>
            <a:spLocks noGrp="1"/>
          </p:cNvSpPr>
          <p:nvPr>
            <p:ph type="body" sz="quarter" idx="10"/>
          </p:nvPr>
        </p:nvSpPr>
        <p:spPr>
          <a:xfrm>
            <a:off x="488953" y="6273469"/>
            <a:ext cx="13148425" cy="7672847"/>
          </a:xfrm>
        </p:spPr>
        <p:txBody>
          <a:bodyPr/>
          <a:lstStyle/>
          <a:p>
            <a:r>
              <a:rPr lang="en-US" sz="3300" dirty="0">
                <a:solidFill>
                  <a:schemeClr val="tx1"/>
                </a:solidFill>
              </a:rPr>
              <a:t>The Large Hadron Collider (LHC) at CERN in Geneva, Switzerland is the largest and most powerful particle collider in the world. </a:t>
            </a:r>
          </a:p>
          <a:p>
            <a:pPr marL="457200" indent="-457200">
              <a:buFont typeface="Arial" panose="020B0604020202020204" pitchFamily="34" charset="0"/>
              <a:buChar char="•"/>
            </a:pPr>
            <a:r>
              <a:rPr lang="en-US" sz="3300" dirty="0">
                <a:solidFill>
                  <a:schemeClr val="tx1"/>
                </a:solidFill>
              </a:rPr>
              <a:t>Protons at nearly the speed of light collide at four points, where experiments are located. </a:t>
            </a:r>
          </a:p>
          <a:p>
            <a:pPr marL="457200" indent="-457200">
              <a:buFont typeface="Arial" panose="020B0604020202020204" pitchFamily="34" charset="0"/>
              <a:buChar char="•"/>
            </a:pPr>
            <a:r>
              <a:rPr lang="en-US" sz="3300" dirty="0">
                <a:solidFill>
                  <a:schemeClr val="tx1"/>
                </a:solidFill>
              </a:rPr>
              <a:t>The largest experiment is ATLAS. Major objectives include the search for the Higgs Boson and Dark Matter.</a:t>
            </a:r>
          </a:p>
          <a:p>
            <a:endParaRPr lang="en-US" sz="3300" dirty="0">
              <a:solidFill>
                <a:schemeClr val="tx1"/>
              </a:solidFill>
            </a:endParaRPr>
          </a:p>
          <a:p>
            <a:r>
              <a:rPr lang="en-US" sz="3300" dirty="0">
                <a:solidFill>
                  <a:schemeClr val="tx1"/>
                </a:solidFill>
              </a:rPr>
              <a:t>In 2026, the LHC and its </a:t>
            </a:r>
            <a:br>
              <a:rPr lang="en-US" sz="3300" dirty="0">
                <a:solidFill>
                  <a:schemeClr val="tx1"/>
                </a:solidFill>
              </a:rPr>
            </a:br>
            <a:r>
              <a:rPr lang="en-US" sz="3300" dirty="0">
                <a:solidFill>
                  <a:schemeClr val="tx1"/>
                </a:solidFill>
              </a:rPr>
              <a:t>experiments are to be upgraded to </a:t>
            </a:r>
            <a:br>
              <a:rPr lang="en-US" sz="3300" dirty="0">
                <a:solidFill>
                  <a:schemeClr val="tx1"/>
                </a:solidFill>
              </a:rPr>
            </a:br>
            <a:r>
              <a:rPr lang="en-US" sz="3300" dirty="0">
                <a:solidFill>
                  <a:schemeClr val="tx1"/>
                </a:solidFill>
              </a:rPr>
              <a:t>increase the number of collisions </a:t>
            </a:r>
            <a:br>
              <a:rPr lang="en-US" sz="3300" dirty="0">
                <a:solidFill>
                  <a:schemeClr val="tx1"/>
                </a:solidFill>
              </a:rPr>
            </a:br>
            <a:r>
              <a:rPr lang="en-US" sz="3300" dirty="0">
                <a:solidFill>
                  <a:schemeClr val="tx1"/>
                </a:solidFill>
              </a:rPr>
              <a:t>per second by x10. Faster and more </a:t>
            </a:r>
          </a:p>
          <a:p>
            <a:r>
              <a:rPr lang="en-US" sz="3300" dirty="0">
                <a:solidFill>
                  <a:schemeClr val="tx1"/>
                </a:solidFill>
              </a:rPr>
              <a:t>precise detectors, such as the ITk, will </a:t>
            </a:r>
          </a:p>
          <a:p>
            <a:r>
              <a:rPr lang="en-US" sz="3300" dirty="0">
                <a:solidFill>
                  <a:schemeClr val="tx1"/>
                </a:solidFill>
              </a:rPr>
              <a:t>be  needed to keep up with the LHC. </a:t>
            </a:r>
          </a:p>
        </p:txBody>
      </p:sp>
      <p:pic>
        <p:nvPicPr>
          <p:cNvPr id="29" name="Picture 28">
            <a:extLst>
              <a:ext uri="{FF2B5EF4-FFF2-40B4-BE49-F238E27FC236}">
                <a16:creationId xmlns:a16="http://schemas.microsoft.com/office/drawing/2014/main" id="{0C500B8E-DA9F-F342-9950-02E948DB8E0E}"/>
              </a:ext>
            </a:extLst>
          </p:cNvPr>
          <p:cNvPicPr>
            <a:picLocks noChangeAspect="1"/>
          </p:cNvPicPr>
          <p:nvPr/>
        </p:nvPicPr>
        <p:blipFill>
          <a:blip r:embed="rId14"/>
          <a:stretch>
            <a:fillRect/>
          </a:stretch>
        </p:blipFill>
        <p:spPr>
          <a:xfrm>
            <a:off x="7262453" y="16214140"/>
            <a:ext cx="6400804" cy="3584450"/>
          </a:xfrm>
          <a:prstGeom prst="rect">
            <a:avLst/>
          </a:prstGeom>
        </p:spPr>
      </p:pic>
      <p:pic>
        <p:nvPicPr>
          <p:cNvPr id="94" name="Picture 93">
            <a:extLst>
              <a:ext uri="{FF2B5EF4-FFF2-40B4-BE49-F238E27FC236}">
                <a16:creationId xmlns:a16="http://schemas.microsoft.com/office/drawing/2014/main" id="{47F1F5F3-9DA4-8544-9DAB-9929C2DEC2BE}"/>
              </a:ext>
            </a:extLst>
          </p:cNvPr>
          <p:cNvPicPr>
            <a:picLocks noChangeAspect="1"/>
          </p:cNvPicPr>
          <p:nvPr/>
        </p:nvPicPr>
        <p:blipFill rotWithShape="1">
          <a:blip r:embed="rId15"/>
          <a:srcRect t="65714"/>
          <a:stretch/>
        </p:blipFill>
        <p:spPr>
          <a:xfrm>
            <a:off x="7441504" y="20204263"/>
            <a:ext cx="6121452" cy="1576223"/>
          </a:xfrm>
          <a:prstGeom prst="rect">
            <a:avLst/>
          </a:prstGeom>
        </p:spPr>
      </p:pic>
      <p:sp>
        <p:nvSpPr>
          <p:cNvPr id="98" name="Rectangle 97">
            <a:extLst>
              <a:ext uri="{FF2B5EF4-FFF2-40B4-BE49-F238E27FC236}">
                <a16:creationId xmlns:a16="http://schemas.microsoft.com/office/drawing/2014/main" id="{9E1E4BA9-D393-B444-AEDF-06319EEA9587}"/>
              </a:ext>
            </a:extLst>
          </p:cNvPr>
          <p:cNvSpPr/>
          <p:nvPr/>
        </p:nvSpPr>
        <p:spPr>
          <a:xfrm>
            <a:off x="7542313" y="20194418"/>
            <a:ext cx="2682249" cy="576260"/>
          </a:xfrm>
          <a:prstGeom prst="rect">
            <a:avLst/>
          </a:prstGeom>
          <a:solidFill>
            <a:srgbClr val="F8F2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99" name="Rectangle 98">
            <a:extLst>
              <a:ext uri="{FF2B5EF4-FFF2-40B4-BE49-F238E27FC236}">
                <a16:creationId xmlns:a16="http://schemas.microsoft.com/office/drawing/2014/main" id="{4D2BE0A3-1C02-2243-8E9F-8C46911E1C2F}"/>
              </a:ext>
            </a:extLst>
          </p:cNvPr>
          <p:cNvSpPr/>
          <p:nvPr/>
        </p:nvSpPr>
        <p:spPr>
          <a:xfrm>
            <a:off x="9052478" y="20200542"/>
            <a:ext cx="2682249" cy="45719"/>
          </a:xfrm>
          <a:prstGeom prst="rect">
            <a:avLst/>
          </a:prstGeom>
          <a:solidFill>
            <a:srgbClr val="F8F2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100" name="Rectangle 99">
            <a:extLst>
              <a:ext uri="{FF2B5EF4-FFF2-40B4-BE49-F238E27FC236}">
                <a16:creationId xmlns:a16="http://schemas.microsoft.com/office/drawing/2014/main" id="{03CDE810-AF13-AD42-AABB-AE6E3BC1FE83}"/>
              </a:ext>
            </a:extLst>
          </p:cNvPr>
          <p:cNvSpPr/>
          <p:nvPr/>
        </p:nvSpPr>
        <p:spPr>
          <a:xfrm>
            <a:off x="12383025" y="20179975"/>
            <a:ext cx="1051197" cy="276512"/>
          </a:xfrm>
          <a:prstGeom prst="rect">
            <a:avLst/>
          </a:prstGeom>
          <a:solidFill>
            <a:srgbClr val="F8F2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101" name="Rectangle 100">
            <a:extLst>
              <a:ext uri="{FF2B5EF4-FFF2-40B4-BE49-F238E27FC236}">
                <a16:creationId xmlns:a16="http://schemas.microsoft.com/office/drawing/2014/main" id="{C7EB1A4A-7E97-BD4A-8724-4F92BC893712}"/>
              </a:ext>
            </a:extLst>
          </p:cNvPr>
          <p:cNvSpPr/>
          <p:nvPr/>
        </p:nvSpPr>
        <p:spPr>
          <a:xfrm>
            <a:off x="11543579" y="20184144"/>
            <a:ext cx="1051197" cy="192473"/>
          </a:xfrm>
          <a:prstGeom prst="rect">
            <a:avLst/>
          </a:prstGeom>
          <a:solidFill>
            <a:srgbClr val="F8F2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96" name="Rectangle 95">
            <a:extLst>
              <a:ext uri="{FF2B5EF4-FFF2-40B4-BE49-F238E27FC236}">
                <a16:creationId xmlns:a16="http://schemas.microsoft.com/office/drawing/2014/main" id="{BE0C517A-4CD0-FF41-AA27-EA403F87D302}"/>
              </a:ext>
            </a:extLst>
          </p:cNvPr>
          <p:cNvSpPr/>
          <p:nvPr/>
        </p:nvSpPr>
        <p:spPr>
          <a:xfrm rot="-420000">
            <a:off x="3700220" y="17795107"/>
            <a:ext cx="632444" cy="1804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1A33BE63-4060-7F48-86C7-903C4DE2198A}"/>
              </a:ext>
            </a:extLst>
          </p:cNvPr>
          <p:cNvSpPr/>
          <p:nvPr/>
        </p:nvSpPr>
        <p:spPr>
          <a:xfrm rot="1500000">
            <a:off x="8012641" y="18119833"/>
            <a:ext cx="1983008" cy="1804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F1A4AE3C-BBB3-2E47-9BD9-B78841527C16}"/>
              </a:ext>
            </a:extLst>
          </p:cNvPr>
          <p:cNvSpPr/>
          <p:nvPr/>
        </p:nvSpPr>
        <p:spPr>
          <a:xfrm>
            <a:off x="8750913" y="20893814"/>
            <a:ext cx="457791" cy="4360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A14E3A93-4588-494A-96E3-457F746B7836}"/>
              </a:ext>
            </a:extLst>
          </p:cNvPr>
          <p:cNvSpPr/>
          <p:nvPr/>
        </p:nvSpPr>
        <p:spPr>
          <a:xfrm flipV="1">
            <a:off x="4397497" y="17932769"/>
            <a:ext cx="2943954"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riangle 116">
            <a:extLst>
              <a:ext uri="{FF2B5EF4-FFF2-40B4-BE49-F238E27FC236}">
                <a16:creationId xmlns:a16="http://schemas.microsoft.com/office/drawing/2014/main" id="{1531DA68-6513-2749-A86D-5F3CB1C56F27}"/>
              </a:ext>
            </a:extLst>
          </p:cNvPr>
          <p:cNvSpPr/>
          <p:nvPr/>
        </p:nvSpPr>
        <p:spPr>
          <a:xfrm rot="5400000">
            <a:off x="7251308" y="17832090"/>
            <a:ext cx="286540" cy="2722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07871507-AAE1-5042-B6CA-FAFD988DCC6B}"/>
              </a:ext>
            </a:extLst>
          </p:cNvPr>
          <p:cNvSpPr/>
          <p:nvPr/>
        </p:nvSpPr>
        <p:spPr>
          <a:xfrm>
            <a:off x="6960333" y="21121675"/>
            <a:ext cx="1709350"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riangle 121">
            <a:extLst>
              <a:ext uri="{FF2B5EF4-FFF2-40B4-BE49-F238E27FC236}">
                <a16:creationId xmlns:a16="http://schemas.microsoft.com/office/drawing/2014/main" id="{4874E260-D61A-AF4D-A02F-8A4BA86465B9}"/>
              </a:ext>
            </a:extLst>
          </p:cNvPr>
          <p:cNvSpPr/>
          <p:nvPr/>
        </p:nvSpPr>
        <p:spPr>
          <a:xfrm rot="10800000">
            <a:off x="9436652" y="20458740"/>
            <a:ext cx="286540" cy="2722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7A7B983E-14FC-DE45-B058-C9270674F934}"/>
              </a:ext>
            </a:extLst>
          </p:cNvPr>
          <p:cNvSpPr/>
          <p:nvPr/>
        </p:nvSpPr>
        <p:spPr>
          <a:xfrm flipH="1">
            <a:off x="9557060" y="18699669"/>
            <a:ext cx="45719" cy="187993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riangle 123">
            <a:extLst>
              <a:ext uri="{FF2B5EF4-FFF2-40B4-BE49-F238E27FC236}">
                <a16:creationId xmlns:a16="http://schemas.microsoft.com/office/drawing/2014/main" id="{1C1E9331-256C-8F47-8FFB-5A6366FF8BB4}"/>
              </a:ext>
            </a:extLst>
          </p:cNvPr>
          <p:cNvSpPr/>
          <p:nvPr/>
        </p:nvSpPr>
        <p:spPr>
          <a:xfrm rot="16200000">
            <a:off x="6715859" y="21008865"/>
            <a:ext cx="286540" cy="27220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Text Placeholder 14">
            <a:extLst>
              <a:ext uri="{FF2B5EF4-FFF2-40B4-BE49-F238E27FC236}">
                <a16:creationId xmlns:a16="http://schemas.microsoft.com/office/drawing/2014/main" id="{EF8A0E75-74C1-CD47-9F7F-BA564F429271}"/>
              </a:ext>
            </a:extLst>
          </p:cNvPr>
          <p:cNvSpPr txBox="1">
            <a:spLocks/>
          </p:cNvSpPr>
          <p:nvPr/>
        </p:nvSpPr>
        <p:spPr>
          <a:xfrm>
            <a:off x="541945" y="28999407"/>
            <a:ext cx="13169894" cy="371176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3300" dirty="0">
                <a:solidFill>
                  <a:schemeClr val="tx1"/>
                </a:solidFill>
              </a:rPr>
              <a:t>To precisely reconstruct the trajectory of the particles, sensors must be glued onto the stave with a tolerance of 50 </a:t>
            </a:r>
            <a:r>
              <a:rPr lang="en-US" sz="3300" dirty="0">
                <a:solidFill>
                  <a:schemeClr val="tx1"/>
                </a:solidFill>
                <a:latin typeface="Symbol" pitchFamily="2" charset="2"/>
              </a:rPr>
              <a:t>m</a:t>
            </a:r>
            <a:r>
              <a:rPr lang="en-US" sz="3300" dirty="0">
                <a:solidFill>
                  <a:schemeClr val="tx1"/>
                </a:solidFill>
              </a:rPr>
              <a:t>m. To achieve this goal, image pattern matching in LabVIEW finds the Fiducial Mark positions.</a:t>
            </a:r>
          </a:p>
          <a:p>
            <a:endParaRPr lang="en-US" sz="3300" dirty="0">
              <a:solidFill>
                <a:schemeClr val="tx1"/>
              </a:solidFill>
            </a:endParaRPr>
          </a:p>
          <a:p>
            <a:r>
              <a:rPr lang="en-US" sz="3300" dirty="0">
                <a:solidFill>
                  <a:schemeClr val="tx1"/>
                </a:solidFill>
              </a:rPr>
              <a:t>In 2019, a new design of the silicon sensor was adopted and the accuracy and the timing of the pattern matching had to be tested.</a:t>
            </a:r>
          </a:p>
        </p:txBody>
      </p:sp>
      <p:sp>
        <p:nvSpPr>
          <p:cNvPr id="128" name="TextBox 127">
            <a:extLst>
              <a:ext uri="{FF2B5EF4-FFF2-40B4-BE49-F238E27FC236}">
                <a16:creationId xmlns:a16="http://schemas.microsoft.com/office/drawing/2014/main" id="{17CC6BAE-2889-1A40-815C-9CA28E464D62}"/>
              </a:ext>
            </a:extLst>
          </p:cNvPr>
          <p:cNvSpPr txBox="1"/>
          <p:nvPr/>
        </p:nvSpPr>
        <p:spPr>
          <a:xfrm>
            <a:off x="7359289" y="21685710"/>
            <a:ext cx="6186389" cy="1815882"/>
          </a:xfrm>
          <a:prstGeom prst="rect">
            <a:avLst/>
          </a:prstGeom>
          <a:solidFill>
            <a:schemeClr val="bg2"/>
          </a:solidFill>
          <a:ln>
            <a:solidFill>
              <a:srgbClr val="FF0000"/>
            </a:solidFill>
          </a:ln>
        </p:spPr>
        <p:txBody>
          <a:bodyPr wrap="square" rtlCol="0">
            <a:spAutoFit/>
          </a:bodyPr>
          <a:lstStyle/>
          <a:p>
            <a:r>
              <a:rPr lang="en-US" sz="2800" dirty="0">
                <a:cs typeface="Times New Roman" panose="02020603050405020304" pitchFamily="18" charset="0"/>
              </a:rPr>
              <a:t>Figure 4: An ITk stave, consisting of a stave core and 14 modules glued to each side. Each module has a silicon sensor and read-out electronics.</a:t>
            </a:r>
          </a:p>
        </p:txBody>
      </p:sp>
      <p:sp>
        <p:nvSpPr>
          <p:cNvPr id="129" name="TextBox 128">
            <a:extLst>
              <a:ext uri="{FF2B5EF4-FFF2-40B4-BE49-F238E27FC236}">
                <a16:creationId xmlns:a16="http://schemas.microsoft.com/office/drawing/2014/main" id="{B4FC5EBE-2E1F-5045-A369-6109382361B4}"/>
              </a:ext>
            </a:extLst>
          </p:cNvPr>
          <p:cNvSpPr txBox="1"/>
          <p:nvPr/>
        </p:nvSpPr>
        <p:spPr>
          <a:xfrm>
            <a:off x="811511" y="27866502"/>
            <a:ext cx="6532131" cy="954107"/>
          </a:xfrm>
          <a:prstGeom prst="rect">
            <a:avLst/>
          </a:prstGeom>
          <a:noFill/>
        </p:spPr>
        <p:txBody>
          <a:bodyPr wrap="square" rtlCol="0">
            <a:spAutoFit/>
          </a:bodyPr>
          <a:lstStyle/>
          <a:p>
            <a:r>
              <a:rPr lang="en-US" sz="2800" dirty="0">
                <a:solidFill>
                  <a:schemeClr val="tx1">
                    <a:lumMod val="50000"/>
                    <a:lumOff val="50000"/>
                  </a:schemeClr>
                </a:solidFill>
                <a:cs typeface="Times New Roman" panose="02020603050405020304" pitchFamily="18" charset="0"/>
              </a:rPr>
              <a:t>Figure 5: Layout of an ATLAS17LS sensor. Note Fiducial Marks E, F, I and G.</a:t>
            </a:r>
          </a:p>
        </p:txBody>
      </p:sp>
      <p:sp>
        <p:nvSpPr>
          <p:cNvPr id="130" name="TextBox 129">
            <a:extLst>
              <a:ext uri="{FF2B5EF4-FFF2-40B4-BE49-F238E27FC236}">
                <a16:creationId xmlns:a16="http://schemas.microsoft.com/office/drawing/2014/main" id="{488FAD8A-4E27-0745-8E8F-87E5BD211244}"/>
              </a:ext>
            </a:extLst>
          </p:cNvPr>
          <p:cNvSpPr txBox="1"/>
          <p:nvPr/>
        </p:nvSpPr>
        <p:spPr>
          <a:xfrm>
            <a:off x="41905058" y="9559710"/>
            <a:ext cx="1707636" cy="523220"/>
          </a:xfrm>
          <a:prstGeom prst="rect">
            <a:avLst/>
          </a:prstGeom>
          <a:noFill/>
        </p:spPr>
        <p:txBody>
          <a:bodyPr wrap="square" rtlCol="0">
            <a:spAutoFit/>
          </a:bodyPr>
          <a:lstStyle/>
          <a:p>
            <a:r>
              <a:rPr lang="en-US" sz="2800" dirty="0">
                <a:solidFill>
                  <a:schemeClr val="tx1">
                    <a:lumMod val="50000"/>
                    <a:lumOff val="50000"/>
                  </a:schemeClr>
                </a:solidFill>
                <a:cs typeface="Times New Roman" panose="02020603050405020304" pitchFamily="18" charset="0"/>
              </a:rPr>
              <a:t>Template</a:t>
            </a:r>
          </a:p>
        </p:txBody>
      </p:sp>
      <p:sp>
        <p:nvSpPr>
          <p:cNvPr id="85" name="Text Placeholder 6">
            <a:extLst>
              <a:ext uri="{FF2B5EF4-FFF2-40B4-BE49-F238E27FC236}">
                <a16:creationId xmlns:a16="http://schemas.microsoft.com/office/drawing/2014/main" id="{9930FE45-10CC-0842-AB76-4A778B128D4C}"/>
              </a:ext>
            </a:extLst>
          </p:cNvPr>
          <p:cNvSpPr txBox="1">
            <a:spLocks/>
          </p:cNvSpPr>
          <p:nvPr/>
        </p:nvSpPr>
        <p:spPr>
          <a:xfrm>
            <a:off x="14872968" y="27068694"/>
            <a:ext cx="7835895" cy="5032125"/>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3300" dirty="0">
                <a:solidFill>
                  <a:schemeClr val="tx1"/>
                </a:solidFill>
              </a:rPr>
              <a:t>MMS/RAR Test Results: </a:t>
            </a:r>
          </a:p>
          <a:p>
            <a:pPr marL="457200" indent="-457200">
              <a:buFont typeface="Arial" pitchFamily="34" charset="0"/>
              <a:buChar char="•"/>
            </a:pPr>
            <a:r>
              <a:rPr lang="en-US" sz="3300" dirty="0">
                <a:solidFill>
                  <a:schemeClr val="tx1"/>
                </a:solidFill>
              </a:rPr>
              <a:t>&lt;&lt; 800 MMS likely to match incorrectly</a:t>
            </a:r>
          </a:p>
          <a:p>
            <a:pPr marL="457200" indent="-457200">
              <a:buFont typeface="Arial" pitchFamily="34" charset="0"/>
              <a:buChar char="•"/>
            </a:pPr>
            <a:r>
              <a:rPr lang="en-US" sz="3300" dirty="0">
                <a:solidFill>
                  <a:schemeClr val="tx1"/>
                </a:solidFill>
              </a:rPr>
              <a:t>&gt;&gt; 800 MMS likely to not find a match</a:t>
            </a:r>
          </a:p>
          <a:p>
            <a:pPr marL="457200" indent="-457200">
              <a:buFont typeface="Arial" pitchFamily="34" charset="0"/>
              <a:buChar char="•"/>
            </a:pPr>
            <a:r>
              <a:rPr lang="en-US" sz="3300" dirty="0">
                <a:solidFill>
                  <a:schemeClr val="tx1"/>
                </a:solidFill>
              </a:rPr>
              <a:t>Using RAR function increases the time by 4x</a:t>
            </a:r>
          </a:p>
          <a:p>
            <a:endParaRPr lang="en-US" sz="3300" dirty="0">
              <a:solidFill>
                <a:schemeClr val="tx1"/>
              </a:solidFill>
            </a:endParaRPr>
          </a:p>
          <a:p>
            <a:r>
              <a:rPr lang="en-US" sz="3300" dirty="0">
                <a:solidFill>
                  <a:schemeClr val="tx1"/>
                </a:solidFill>
              </a:rPr>
              <a:t>Repeatability: Same results were obtained testing on different sensors</a:t>
            </a:r>
          </a:p>
        </p:txBody>
      </p:sp>
      <p:sp>
        <p:nvSpPr>
          <p:cNvPr id="86" name="TextBox 85">
            <a:extLst>
              <a:ext uri="{FF2B5EF4-FFF2-40B4-BE49-F238E27FC236}">
                <a16:creationId xmlns:a16="http://schemas.microsoft.com/office/drawing/2014/main" id="{CC1DE734-C1EF-6345-AC4F-8A393979E7A8}"/>
              </a:ext>
            </a:extLst>
          </p:cNvPr>
          <p:cNvSpPr txBox="1"/>
          <p:nvPr/>
        </p:nvSpPr>
        <p:spPr>
          <a:xfrm>
            <a:off x="26071591" y="26468530"/>
            <a:ext cx="7468519" cy="600164"/>
          </a:xfrm>
          <a:prstGeom prst="rect">
            <a:avLst/>
          </a:prstGeom>
          <a:noFill/>
        </p:spPr>
        <p:txBody>
          <a:bodyPr wrap="none" rtlCol="0">
            <a:spAutoFit/>
          </a:bodyPr>
          <a:lstStyle/>
          <a:p>
            <a:r>
              <a:rPr lang="en-US" sz="3300" dirty="0">
                <a:solidFill>
                  <a:schemeClr val="tx1">
                    <a:lumMod val="50000"/>
                    <a:lumOff val="50000"/>
                  </a:schemeClr>
                </a:solidFill>
                <a:latin typeface="+mj-lt"/>
                <a:cs typeface="Times New Roman" panose="02020603050405020304" pitchFamily="18" charset="0"/>
              </a:rPr>
              <a:t>Pattern Matching with the Ideal Templates</a:t>
            </a:r>
          </a:p>
        </p:txBody>
      </p:sp>
      <p:pic>
        <p:nvPicPr>
          <p:cNvPr id="4100" name="Picture 4" descr="Image result for lhc bird eye view">
            <a:hlinkClick r:id="rId16"/>
            <a:extLst>
              <a:ext uri="{FF2B5EF4-FFF2-40B4-BE49-F238E27FC236}">
                <a16:creationId xmlns:a16="http://schemas.microsoft.com/office/drawing/2014/main" id="{69E41732-3DD4-CC4D-9382-D7E288CCCAC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409036" y="9767031"/>
            <a:ext cx="6258448" cy="41747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B57D8B5F-0898-AF4E-B5D8-0E7B479CBA17}"/>
              </a:ext>
            </a:extLst>
          </p:cNvPr>
          <p:cNvPicPr>
            <a:picLocks noChangeAspect="1"/>
          </p:cNvPicPr>
          <p:nvPr/>
        </p:nvPicPr>
        <p:blipFill>
          <a:blip r:embed="rId18"/>
          <a:stretch>
            <a:fillRect/>
          </a:stretch>
        </p:blipFill>
        <p:spPr>
          <a:xfrm>
            <a:off x="7382146" y="24328118"/>
            <a:ext cx="6203864" cy="3318346"/>
          </a:xfrm>
          <a:prstGeom prst="rect">
            <a:avLst/>
          </a:prstGeom>
        </p:spPr>
      </p:pic>
      <p:cxnSp>
        <p:nvCxnSpPr>
          <p:cNvPr id="36" name="Straight Connector 35">
            <a:extLst>
              <a:ext uri="{FF2B5EF4-FFF2-40B4-BE49-F238E27FC236}">
                <a16:creationId xmlns:a16="http://schemas.microsoft.com/office/drawing/2014/main" id="{36DBDD15-91C4-C343-AF09-1EF81CC2D8AF}"/>
              </a:ext>
            </a:extLst>
          </p:cNvPr>
          <p:cNvCxnSpPr>
            <a:cxnSpLocks/>
          </p:cNvCxnSpPr>
          <p:nvPr/>
        </p:nvCxnSpPr>
        <p:spPr>
          <a:xfrm>
            <a:off x="582187" y="28820609"/>
            <a:ext cx="66033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309AB9D-6E48-7644-8F32-EB8684B56896}"/>
              </a:ext>
            </a:extLst>
          </p:cNvPr>
          <p:cNvCxnSpPr>
            <a:cxnSpLocks/>
          </p:cNvCxnSpPr>
          <p:nvPr/>
        </p:nvCxnSpPr>
        <p:spPr>
          <a:xfrm flipV="1">
            <a:off x="7185516" y="23689954"/>
            <a:ext cx="0" cy="513065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C7E22C3-499F-CF4A-B5B2-699F701C5306}"/>
              </a:ext>
            </a:extLst>
          </p:cNvPr>
          <p:cNvCxnSpPr>
            <a:cxnSpLocks/>
            <a:endCxn id="21" idx="3"/>
          </p:cNvCxnSpPr>
          <p:nvPr/>
        </p:nvCxnSpPr>
        <p:spPr>
          <a:xfrm>
            <a:off x="7202232" y="23689954"/>
            <a:ext cx="6533624" cy="0"/>
          </a:xfrm>
          <a:prstGeom prst="line">
            <a:avLst/>
          </a:prstGeom>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58D5DF52-B980-2048-9839-3B0732D72580}"/>
              </a:ext>
            </a:extLst>
          </p:cNvPr>
          <p:cNvSpPr txBox="1"/>
          <p:nvPr/>
        </p:nvSpPr>
        <p:spPr>
          <a:xfrm>
            <a:off x="7422176" y="27667835"/>
            <a:ext cx="6263828" cy="954107"/>
          </a:xfrm>
          <a:prstGeom prst="rect">
            <a:avLst/>
          </a:prstGeom>
          <a:noFill/>
        </p:spPr>
        <p:txBody>
          <a:bodyPr wrap="square" rtlCol="0">
            <a:spAutoFit/>
          </a:bodyPr>
          <a:lstStyle/>
          <a:p>
            <a:r>
              <a:rPr lang="en-US" sz="2800" dirty="0">
                <a:solidFill>
                  <a:schemeClr val="tx1">
                    <a:lumMod val="50000"/>
                    <a:lumOff val="50000"/>
                  </a:schemeClr>
                </a:solidFill>
                <a:cs typeface="Times New Roman" panose="02020603050405020304" pitchFamily="18" charset="0"/>
              </a:rPr>
              <a:t>Figure 6: Reconstructed image of a collision in ATLAS.</a:t>
            </a:r>
          </a:p>
        </p:txBody>
      </p:sp>
      <p:pic>
        <p:nvPicPr>
          <p:cNvPr id="63" name="Picture 62" descr="A screen shot of a computer&#10;&#10;Description automatically generated">
            <a:extLst>
              <a:ext uri="{FF2B5EF4-FFF2-40B4-BE49-F238E27FC236}">
                <a16:creationId xmlns:a16="http://schemas.microsoft.com/office/drawing/2014/main" id="{90584A21-657C-4143-9469-22DF6C88F54E}"/>
              </a:ext>
            </a:extLst>
          </p:cNvPr>
          <p:cNvPicPr>
            <a:picLocks noChangeAspect="1"/>
          </p:cNvPicPr>
          <p:nvPr/>
        </p:nvPicPr>
        <p:blipFill rotWithShape="1">
          <a:blip r:embed="rId19">
            <a:extLst>
              <a:ext uri="{28A0092B-C50C-407E-A947-70E740481C1C}">
                <a14:useLocalDpi xmlns:a14="http://schemas.microsoft.com/office/drawing/2010/main" val="0"/>
              </a:ext>
            </a:extLst>
          </a:blip>
          <a:srcRect l="45123" t="40522" r="43119" b="50431"/>
          <a:stretch/>
        </p:blipFill>
        <p:spPr>
          <a:xfrm>
            <a:off x="24583491" y="28282377"/>
            <a:ext cx="2445541" cy="1765560"/>
          </a:xfrm>
          <a:prstGeom prst="rect">
            <a:avLst/>
          </a:prstGeom>
        </p:spPr>
      </p:pic>
      <p:pic>
        <p:nvPicPr>
          <p:cNvPr id="65" name="Picture 64" descr="A screen shot of a computer&#10;&#10;Description automatically generated">
            <a:extLst>
              <a:ext uri="{FF2B5EF4-FFF2-40B4-BE49-F238E27FC236}">
                <a16:creationId xmlns:a16="http://schemas.microsoft.com/office/drawing/2014/main" id="{10032ECE-D952-A54F-8A32-12D50D03F391}"/>
              </a:ext>
            </a:extLst>
          </p:cNvPr>
          <p:cNvPicPr>
            <a:picLocks noChangeAspect="1"/>
          </p:cNvPicPr>
          <p:nvPr/>
        </p:nvPicPr>
        <p:blipFill rotWithShape="1">
          <a:blip r:embed="rId20">
            <a:extLst>
              <a:ext uri="{28A0092B-C50C-407E-A947-70E740481C1C}">
                <a14:useLocalDpi xmlns:a14="http://schemas.microsoft.com/office/drawing/2010/main" val="0"/>
              </a:ext>
            </a:extLst>
          </a:blip>
          <a:srcRect l="43286" t="40082" r="45684" b="51634"/>
          <a:stretch/>
        </p:blipFill>
        <p:spPr>
          <a:xfrm>
            <a:off x="24583491" y="30797410"/>
            <a:ext cx="2380684" cy="1765559"/>
          </a:xfrm>
          <a:prstGeom prst="rect">
            <a:avLst/>
          </a:prstGeom>
        </p:spPr>
      </p:pic>
      <p:pic>
        <p:nvPicPr>
          <p:cNvPr id="68" name="Picture 67" descr="A screen shot of a computer&#10;&#10;Description automatically generated">
            <a:extLst>
              <a:ext uri="{FF2B5EF4-FFF2-40B4-BE49-F238E27FC236}">
                <a16:creationId xmlns:a16="http://schemas.microsoft.com/office/drawing/2014/main" id="{6EE02587-638C-4B40-9D60-F9EBB9E2BC6C}"/>
              </a:ext>
            </a:extLst>
          </p:cNvPr>
          <p:cNvPicPr>
            <a:picLocks noChangeAspect="1"/>
          </p:cNvPicPr>
          <p:nvPr/>
        </p:nvPicPr>
        <p:blipFill rotWithShape="1">
          <a:blip r:embed="rId21">
            <a:extLst>
              <a:ext uri="{28A0092B-C50C-407E-A947-70E740481C1C}">
                <a14:useLocalDpi xmlns:a14="http://schemas.microsoft.com/office/drawing/2010/main" val="0"/>
              </a:ext>
            </a:extLst>
          </a:blip>
          <a:srcRect l="39802" t="43052" r="51387" b="49926"/>
          <a:stretch/>
        </p:blipFill>
        <p:spPr>
          <a:xfrm>
            <a:off x="27455870" y="28282377"/>
            <a:ext cx="2447337" cy="1765560"/>
          </a:xfrm>
          <a:prstGeom prst="rect">
            <a:avLst/>
          </a:prstGeom>
        </p:spPr>
      </p:pic>
      <p:pic>
        <p:nvPicPr>
          <p:cNvPr id="81" name="Picture 80" descr="A screen shot of a computer&#10;&#10;Description automatically generated">
            <a:extLst>
              <a:ext uri="{FF2B5EF4-FFF2-40B4-BE49-F238E27FC236}">
                <a16:creationId xmlns:a16="http://schemas.microsoft.com/office/drawing/2014/main" id="{64C9117B-5EE0-0B4E-B1A9-3078AF6C95D7}"/>
              </a:ext>
            </a:extLst>
          </p:cNvPr>
          <p:cNvPicPr>
            <a:picLocks noChangeAspect="1"/>
          </p:cNvPicPr>
          <p:nvPr/>
        </p:nvPicPr>
        <p:blipFill rotWithShape="1">
          <a:blip r:embed="rId22">
            <a:extLst>
              <a:ext uri="{28A0092B-C50C-407E-A947-70E740481C1C}">
                <a14:useLocalDpi xmlns:a14="http://schemas.microsoft.com/office/drawing/2010/main" val="0"/>
              </a:ext>
            </a:extLst>
          </a:blip>
          <a:srcRect l="41248" t="42739" r="49454" b="50007"/>
          <a:stretch/>
        </p:blipFill>
        <p:spPr>
          <a:xfrm>
            <a:off x="27416167" y="30718919"/>
            <a:ext cx="2526741" cy="1859399"/>
          </a:xfrm>
          <a:prstGeom prst="rect">
            <a:avLst/>
          </a:prstGeom>
        </p:spPr>
      </p:pic>
      <p:pic>
        <p:nvPicPr>
          <p:cNvPr id="83" name="Picture 82" descr="A screen shot of a computer&#10;&#10;Description automatically generated">
            <a:extLst>
              <a:ext uri="{FF2B5EF4-FFF2-40B4-BE49-F238E27FC236}">
                <a16:creationId xmlns:a16="http://schemas.microsoft.com/office/drawing/2014/main" id="{4F428BFF-39DB-584A-A03C-C7EEF1C4ADFC}"/>
              </a:ext>
            </a:extLst>
          </p:cNvPr>
          <p:cNvPicPr>
            <a:picLocks noChangeAspect="1"/>
          </p:cNvPicPr>
          <p:nvPr/>
        </p:nvPicPr>
        <p:blipFill rotWithShape="1">
          <a:blip r:embed="rId23">
            <a:extLst>
              <a:ext uri="{28A0092B-C50C-407E-A947-70E740481C1C}">
                <a14:useLocalDpi xmlns:a14="http://schemas.microsoft.com/office/drawing/2010/main" val="0"/>
              </a:ext>
            </a:extLst>
          </a:blip>
          <a:srcRect l="33892" t="45069" r="55760" b="46851"/>
          <a:stretch/>
        </p:blipFill>
        <p:spPr>
          <a:xfrm>
            <a:off x="30392547" y="28294165"/>
            <a:ext cx="2447338" cy="1765560"/>
          </a:xfrm>
          <a:prstGeom prst="rect">
            <a:avLst/>
          </a:prstGeom>
        </p:spPr>
      </p:pic>
      <p:pic>
        <p:nvPicPr>
          <p:cNvPr id="87" name="Picture 86" descr="A screen shot of a computer&#10;&#10;Description automatically generated">
            <a:extLst>
              <a:ext uri="{FF2B5EF4-FFF2-40B4-BE49-F238E27FC236}">
                <a16:creationId xmlns:a16="http://schemas.microsoft.com/office/drawing/2014/main" id="{5A111652-3976-6E41-9BF5-1AFF63775C0A}"/>
              </a:ext>
            </a:extLst>
          </p:cNvPr>
          <p:cNvPicPr>
            <a:picLocks noChangeAspect="1"/>
          </p:cNvPicPr>
          <p:nvPr/>
        </p:nvPicPr>
        <p:blipFill rotWithShape="1">
          <a:blip r:embed="rId24">
            <a:extLst>
              <a:ext uri="{28A0092B-C50C-407E-A947-70E740481C1C}">
                <a14:useLocalDpi xmlns:a14="http://schemas.microsoft.com/office/drawing/2010/main" val="0"/>
              </a:ext>
            </a:extLst>
          </a:blip>
          <a:srcRect l="34806" t="43593" r="55269" b="48583"/>
          <a:stretch/>
        </p:blipFill>
        <p:spPr>
          <a:xfrm>
            <a:off x="30340023" y="30713373"/>
            <a:ext cx="2499862" cy="1859399"/>
          </a:xfrm>
          <a:prstGeom prst="rect">
            <a:avLst/>
          </a:prstGeom>
        </p:spPr>
      </p:pic>
      <p:pic>
        <p:nvPicPr>
          <p:cNvPr id="89" name="Picture 88" descr="A screen shot of a computer&#10;&#10;Description automatically generated">
            <a:extLst>
              <a:ext uri="{FF2B5EF4-FFF2-40B4-BE49-F238E27FC236}">
                <a16:creationId xmlns:a16="http://schemas.microsoft.com/office/drawing/2014/main" id="{CE288547-049A-AB4A-8C59-CE567723AC5C}"/>
              </a:ext>
            </a:extLst>
          </p:cNvPr>
          <p:cNvPicPr>
            <a:picLocks noChangeAspect="1"/>
          </p:cNvPicPr>
          <p:nvPr/>
        </p:nvPicPr>
        <p:blipFill rotWithShape="1">
          <a:blip r:embed="rId25">
            <a:extLst>
              <a:ext uri="{28A0092B-C50C-407E-A947-70E740481C1C}">
                <a14:useLocalDpi xmlns:a14="http://schemas.microsoft.com/office/drawing/2010/main" val="0"/>
              </a:ext>
            </a:extLst>
          </a:blip>
          <a:srcRect l="7557" t="44402" r="81824" b="48329"/>
          <a:stretch/>
        </p:blipFill>
        <p:spPr>
          <a:xfrm>
            <a:off x="33241907" y="28475210"/>
            <a:ext cx="2448607" cy="1579799"/>
          </a:xfrm>
          <a:prstGeom prst="rect">
            <a:avLst/>
          </a:prstGeom>
        </p:spPr>
      </p:pic>
      <p:pic>
        <p:nvPicPr>
          <p:cNvPr id="91" name="Picture 90" descr="A screen shot of a computer&#10;&#10;Description automatically generated">
            <a:extLst>
              <a:ext uri="{FF2B5EF4-FFF2-40B4-BE49-F238E27FC236}">
                <a16:creationId xmlns:a16="http://schemas.microsoft.com/office/drawing/2014/main" id="{B21D7EFE-2248-DD4F-8E6F-850E9FF11731}"/>
              </a:ext>
            </a:extLst>
          </p:cNvPr>
          <p:cNvPicPr>
            <a:picLocks noChangeAspect="1"/>
          </p:cNvPicPr>
          <p:nvPr/>
        </p:nvPicPr>
        <p:blipFill rotWithShape="1">
          <a:blip r:embed="rId26">
            <a:extLst>
              <a:ext uri="{28A0092B-C50C-407E-A947-70E740481C1C}">
                <a14:useLocalDpi xmlns:a14="http://schemas.microsoft.com/office/drawing/2010/main" val="0"/>
              </a:ext>
            </a:extLst>
          </a:blip>
          <a:srcRect l="6759" t="42902" r="82658" b="49795"/>
          <a:stretch/>
        </p:blipFill>
        <p:spPr>
          <a:xfrm>
            <a:off x="33237000" y="30964094"/>
            <a:ext cx="2453514" cy="1598875"/>
          </a:xfrm>
          <a:prstGeom prst="rect">
            <a:avLst/>
          </a:prstGeom>
        </p:spPr>
      </p:pic>
      <p:sp>
        <p:nvSpPr>
          <p:cNvPr id="11" name="Rectangle 10">
            <a:extLst>
              <a:ext uri="{FF2B5EF4-FFF2-40B4-BE49-F238E27FC236}">
                <a16:creationId xmlns:a16="http://schemas.microsoft.com/office/drawing/2014/main" id="{14EE1D88-5ED4-4A43-9C64-CEAD0BF8CA98}"/>
              </a:ext>
            </a:extLst>
          </p:cNvPr>
          <p:cNvSpPr/>
          <p:nvPr/>
        </p:nvSpPr>
        <p:spPr>
          <a:xfrm>
            <a:off x="7126892" y="14007328"/>
            <a:ext cx="8590092" cy="9144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rgbClr val="FF0000"/>
                </a:solidFill>
              </a:rPr>
              <a:t>Missing link: Detector&lt;</a:t>
            </a:r>
            <a:r>
              <a:rPr lang="en-US" sz="4400" dirty="0">
                <a:solidFill>
                  <a:srgbClr val="FF0000"/>
                </a:solidFill>
                <a:sym typeface="Wingdings" pitchFamily="2" charset="2"/>
              </a:rPr>
              <a:t>particles</a:t>
            </a:r>
            <a:r>
              <a:rPr lang="en-US" sz="4400" dirty="0">
                <a:solidFill>
                  <a:srgbClr val="FF0000"/>
                </a:solidFill>
              </a:rPr>
              <a:t> </a:t>
            </a:r>
          </a:p>
        </p:txBody>
      </p:sp>
      <p:sp>
        <p:nvSpPr>
          <p:cNvPr id="84" name="TextBox 83">
            <a:extLst>
              <a:ext uri="{FF2B5EF4-FFF2-40B4-BE49-F238E27FC236}">
                <a16:creationId xmlns:a16="http://schemas.microsoft.com/office/drawing/2014/main" id="{7ED0F9A3-55A1-3642-973E-E93D2877F82A}"/>
              </a:ext>
            </a:extLst>
          </p:cNvPr>
          <p:cNvSpPr txBox="1"/>
          <p:nvPr/>
        </p:nvSpPr>
        <p:spPr>
          <a:xfrm>
            <a:off x="7445675" y="9768909"/>
            <a:ext cx="6230631" cy="492443"/>
          </a:xfrm>
          <a:prstGeom prst="rect">
            <a:avLst/>
          </a:prstGeom>
          <a:solidFill>
            <a:schemeClr val="bg2"/>
          </a:solidFill>
          <a:ln>
            <a:solidFill>
              <a:srgbClr val="FF0000"/>
            </a:solidFill>
          </a:ln>
        </p:spPr>
        <p:txBody>
          <a:bodyPr wrap="square" rtlCol="0">
            <a:spAutoFit/>
          </a:bodyPr>
          <a:lstStyle/>
          <a:p>
            <a:r>
              <a:rPr lang="en-US" sz="2600" dirty="0">
                <a:cs typeface="Times New Roman" panose="02020603050405020304" pitchFamily="18" charset="0"/>
              </a:rPr>
              <a:t>Figure 1: LHC accelerator and experiments </a:t>
            </a:r>
          </a:p>
        </p:txBody>
      </p:sp>
      <p:sp>
        <p:nvSpPr>
          <p:cNvPr id="88" name="TextBox 87">
            <a:extLst>
              <a:ext uri="{FF2B5EF4-FFF2-40B4-BE49-F238E27FC236}">
                <a16:creationId xmlns:a16="http://schemas.microsoft.com/office/drawing/2014/main" id="{982D51F3-7B75-0D4A-BC15-938E602BCF62}"/>
              </a:ext>
            </a:extLst>
          </p:cNvPr>
          <p:cNvSpPr txBox="1"/>
          <p:nvPr/>
        </p:nvSpPr>
        <p:spPr>
          <a:xfrm>
            <a:off x="511390" y="15444183"/>
            <a:ext cx="4681095" cy="492443"/>
          </a:xfrm>
          <a:prstGeom prst="rect">
            <a:avLst/>
          </a:prstGeom>
          <a:solidFill>
            <a:schemeClr val="bg2"/>
          </a:solidFill>
          <a:ln>
            <a:solidFill>
              <a:srgbClr val="FF0000"/>
            </a:solidFill>
          </a:ln>
        </p:spPr>
        <p:txBody>
          <a:bodyPr wrap="square" rtlCol="0">
            <a:spAutoFit/>
          </a:bodyPr>
          <a:lstStyle/>
          <a:p>
            <a:r>
              <a:rPr lang="en-US" sz="2600" dirty="0">
                <a:cs typeface="Times New Roman" panose="02020603050405020304" pitchFamily="18" charset="0"/>
              </a:rPr>
              <a:t>Figure 2: The ATLAS experiment.</a:t>
            </a:r>
          </a:p>
        </p:txBody>
      </p:sp>
      <p:sp>
        <p:nvSpPr>
          <p:cNvPr id="90" name="TextBox 89">
            <a:extLst>
              <a:ext uri="{FF2B5EF4-FFF2-40B4-BE49-F238E27FC236}">
                <a16:creationId xmlns:a16="http://schemas.microsoft.com/office/drawing/2014/main" id="{29E5E977-E0C0-874D-8A13-0171070E1EB8}"/>
              </a:ext>
            </a:extLst>
          </p:cNvPr>
          <p:cNvSpPr txBox="1"/>
          <p:nvPr/>
        </p:nvSpPr>
        <p:spPr>
          <a:xfrm>
            <a:off x="7262493" y="15514776"/>
            <a:ext cx="5528226" cy="492443"/>
          </a:xfrm>
          <a:prstGeom prst="rect">
            <a:avLst/>
          </a:prstGeom>
          <a:solidFill>
            <a:schemeClr val="bg2"/>
          </a:solidFill>
          <a:ln>
            <a:solidFill>
              <a:srgbClr val="FF0000"/>
            </a:solidFill>
          </a:ln>
        </p:spPr>
        <p:txBody>
          <a:bodyPr wrap="square" rtlCol="0">
            <a:spAutoFit/>
          </a:bodyPr>
          <a:lstStyle/>
          <a:p>
            <a:r>
              <a:rPr lang="en-US" sz="2600" dirty="0">
                <a:cs typeface="Times New Roman" panose="02020603050405020304" pitchFamily="18" charset="0"/>
              </a:rPr>
              <a:t>Figure 3: The ATLAS inner tracker (ITk).</a:t>
            </a:r>
          </a:p>
        </p:txBody>
      </p:sp>
      <p:sp>
        <p:nvSpPr>
          <p:cNvPr id="92" name="Rectangle 91">
            <a:extLst>
              <a:ext uri="{FF2B5EF4-FFF2-40B4-BE49-F238E27FC236}">
                <a16:creationId xmlns:a16="http://schemas.microsoft.com/office/drawing/2014/main" id="{EB7781EB-71A1-4546-9471-EFB428CE6738}"/>
              </a:ext>
            </a:extLst>
          </p:cNvPr>
          <p:cNvSpPr/>
          <p:nvPr/>
        </p:nvSpPr>
        <p:spPr>
          <a:xfrm rot="19330260">
            <a:off x="30818615" y="19817395"/>
            <a:ext cx="5522975" cy="100298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0000"/>
                </a:solidFill>
              </a:rPr>
              <a:t>Where do I see accuracy plots? </a:t>
            </a:r>
          </a:p>
        </p:txBody>
      </p:sp>
      <p:sp>
        <p:nvSpPr>
          <p:cNvPr id="93" name="Rectangle 92">
            <a:extLst>
              <a:ext uri="{FF2B5EF4-FFF2-40B4-BE49-F238E27FC236}">
                <a16:creationId xmlns:a16="http://schemas.microsoft.com/office/drawing/2014/main" id="{642D5BB2-D894-4F4A-8A74-763B64C062A9}"/>
              </a:ext>
            </a:extLst>
          </p:cNvPr>
          <p:cNvSpPr/>
          <p:nvPr/>
        </p:nvSpPr>
        <p:spPr>
          <a:xfrm rot="21309108">
            <a:off x="35844059" y="20576008"/>
            <a:ext cx="5522975" cy="130792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This particular comment is playing down your work… We will start using your results tomorrow…  </a:t>
            </a:r>
          </a:p>
        </p:txBody>
      </p:sp>
    </p:spTree>
    <p:extLst>
      <p:ext uri="{BB962C8B-B14F-4D97-AF65-F5344CB8AC3E}">
        <p14:creationId xmlns:p14="http://schemas.microsoft.com/office/powerpoint/2010/main" val="3867398581"/>
      </p:ext>
    </p:extLst>
  </p:cSld>
  <p:clrMapOvr>
    <a:masterClrMapping/>
  </p:clrMapOvr>
</p:sld>
</file>

<file path=ppt/theme/theme1.xml><?xml version="1.0" encoding="utf-8"?>
<a:theme xmlns:a="http://schemas.openxmlformats.org/drawingml/2006/main" name="36x48-Template-V2b">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1_Classic 3 Columns">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Classic - Wide Center">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5534</TotalTime>
  <Words>717</Words>
  <Application>Microsoft Macintosh PowerPoint</Application>
  <PresentationFormat>Custom</PresentationFormat>
  <Paragraphs>85</Paragraphs>
  <Slides>1</Slides>
  <Notes>1</Notes>
  <HiddenSlides>0</HiddenSlides>
  <MMClips>0</MMClips>
  <ScaleCrop>false</ScaleCrop>
  <HeadingPairs>
    <vt:vector size="8" baseType="variant">
      <vt:variant>
        <vt:lpstr>Fonts Used</vt:lpstr>
      </vt:variant>
      <vt:variant>
        <vt:i4>5</vt:i4>
      </vt:variant>
      <vt:variant>
        <vt:lpstr>Theme</vt:lpstr>
      </vt:variant>
      <vt:variant>
        <vt:i4>3</vt:i4>
      </vt:variant>
      <vt:variant>
        <vt:lpstr>Embedded OLE Servers</vt:lpstr>
      </vt:variant>
      <vt:variant>
        <vt:i4>1</vt:i4>
      </vt:variant>
      <vt:variant>
        <vt:lpstr>Slide Titles</vt:lpstr>
      </vt:variant>
      <vt:variant>
        <vt:i4>1</vt:i4>
      </vt:variant>
    </vt:vector>
  </HeadingPairs>
  <TitlesOfParts>
    <vt:vector size="10" baseType="lpstr">
      <vt:lpstr>Arial</vt:lpstr>
      <vt:lpstr>Calibri</vt:lpstr>
      <vt:lpstr>Symbol</vt:lpstr>
      <vt:lpstr>Times New Roman</vt:lpstr>
      <vt:lpstr>Trebuchet MS</vt:lpstr>
      <vt:lpstr>36x48-Template-V2b</vt:lpstr>
      <vt:lpstr>1_Classic 3 Columns</vt:lpstr>
      <vt:lpstr>Classic - Wide Center</vt:lpstr>
      <vt:lpstr>Image</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Iria Wang</cp:lastModifiedBy>
  <cp:revision>194</cp:revision>
  <cp:lastPrinted>2019-07-30T21:02:45Z</cp:lastPrinted>
  <dcterms:created xsi:type="dcterms:W3CDTF">2012-02-03T19:11:35Z</dcterms:created>
  <dcterms:modified xsi:type="dcterms:W3CDTF">2019-07-31T15:22:29Z</dcterms:modified>
</cp:coreProperties>
</file>